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32" r:id="rId4"/>
    <p:sldMasterId id="2147484042" r:id="rId5"/>
  </p:sldMasterIdLst>
  <p:notesMasterIdLst>
    <p:notesMasterId r:id="rId50"/>
  </p:notesMasterIdLst>
  <p:sldIdLst>
    <p:sldId id="471" r:id="rId6"/>
    <p:sldId id="529" r:id="rId7"/>
    <p:sldId id="528" r:id="rId8"/>
    <p:sldId id="496" r:id="rId9"/>
    <p:sldId id="499" r:id="rId10"/>
    <p:sldId id="497" r:id="rId11"/>
    <p:sldId id="475" r:id="rId12"/>
    <p:sldId id="419" r:id="rId13"/>
    <p:sldId id="483" r:id="rId14"/>
    <p:sldId id="518" r:id="rId15"/>
    <p:sldId id="531" r:id="rId16"/>
    <p:sldId id="493" r:id="rId17"/>
    <p:sldId id="491" r:id="rId18"/>
    <p:sldId id="519" r:id="rId19"/>
    <p:sldId id="257" r:id="rId20"/>
    <p:sldId id="521" r:id="rId21"/>
    <p:sldId id="520" r:id="rId22"/>
    <p:sldId id="511" r:id="rId23"/>
    <p:sldId id="498" r:id="rId24"/>
    <p:sldId id="500" r:id="rId25"/>
    <p:sldId id="477" r:id="rId26"/>
    <p:sldId id="523" r:id="rId27"/>
    <p:sldId id="476" r:id="rId28"/>
    <p:sldId id="415" r:id="rId29"/>
    <p:sldId id="481" r:id="rId30"/>
    <p:sldId id="516" r:id="rId31"/>
    <p:sldId id="514" r:id="rId32"/>
    <p:sldId id="492" r:id="rId33"/>
    <p:sldId id="479" r:id="rId34"/>
    <p:sldId id="501" r:id="rId35"/>
    <p:sldId id="505" r:id="rId36"/>
    <p:sldId id="490" r:id="rId37"/>
    <p:sldId id="485" r:id="rId38"/>
    <p:sldId id="482" r:id="rId39"/>
    <p:sldId id="486" r:id="rId40"/>
    <p:sldId id="503" r:id="rId41"/>
    <p:sldId id="506" r:id="rId42"/>
    <p:sldId id="513" r:id="rId43"/>
    <p:sldId id="504" r:id="rId44"/>
    <p:sldId id="502" r:id="rId45"/>
    <p:sldId id="473" r:id="rId46"/>
    <p:sldId id="525" r:id="rId47"/>
    <p:sldId id="508" r:id="rId48"/>
    <p:sldId id="530" r:id="rId49"/>
  </p:sldIdLst>
  <p:sldSz cx="12192000" cy="6858000"/>
  <p:notesSz cx="6889750"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tandaardsectie" id="{CCB5BC67-BB3F-4694-B7DF-4F61C9F28A74}">
          <p14:sldIdLst>
            <p14:sldId id="471"/>
            <p14:sldId id="529"/>
            <p14:sldId id="528"/>
            <p14:sldId id="496"/>
            <p14:sldId id="499"/>
            <p14:sldId id="497"/>
            <p14:sldId id="475"/>
            <p14:sldId id="419"/>
            <p14:sldId id="483"/>
            <p14:sldId id="518"/>
            <p14:sldId id="531"/>
            <p14:sldId id="493"/>
            <p14:sldId id="491"/>
            <p14:sldId id="519"/>
            <p14:sldId id="257"/>
            <p14:sldId id="521"/>
            <p14:sldId id="520"/>
            <p14:sldId id="511"/>
            <p14:sldId id="498"/>
            <p14:sldId id="500"/>
            <p14:sldId id="477"/>
            <p14:sldId id="523"/>
            <p14:sldId id="476"/>
            <p14:sldId id="415"/>
            <p14:sldId id="481"/>
            <p14:sldId id="516"/>
            <p14:sldId id="514"/>
            <p14:sldId id="492"/>
            <p14:sldId id="479"/>
            <p14:sldId id="501"/>
            <p14:sldId id="505"/>
            <p14:sldId id="490"/>
            <p14:sldId id="485"/>
            <p14:sldId id="482"/>
            <p14:sldId id="486"/>
            <p14:sldId id="503"/>
            <p14:sldId id="506"/>
            <p14:sldId id="513"/>
            <p14:sldId id="504"/>
            <p14:sldId id="502"/>
            <p14:sldId id="473"/>
            <p14:sldId id="525"/>
            <p14:sldId id="508"/>
            <p14:sldId id="530"/>
          </p14:sldIdLst>
        </p14:section>
        <p14:section name="Naamloze sectie" id="{F79B1DC2-11C3-41BD-9495-133594B406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 Claeys" initials="MC" lastIdx="1" clrIdx="0">
    <p:extLst>
      <p:ext uri="{19B8F6BF-5375-455C-9EA6-DF929625EA0E}">
        <p15:presenceInfo xmlns:p15="http://schemas.microsoft.com/office/powerpoint/2012/main" userId="Mare Claeys" providerId="None"/>
      </p:ext>
    </p:extLst>
  </p:cmAuthor>
  <p:cmAuthor id="2" name="Mare Claeys" initials="MC [2]" lastIdx="20" clrIdx="1">
    <p:extLst>
      <p:ext uri="{19B8F6BF-5375-455C-9EA6-DF929625EA0E}">
        <p15:presenceInfo xmlns:p15="http://schemas.microsoft.com/office/powerpoint/2012/main" userId="8b873d66a58a6d6e" providerId="Windows Live"/>
      </p:ext>
    </p:extLst>
  </p:cmAuthor>
  <p:cmAuthor id="3" name="Marie Van de Putte" initials="MVdP" lastIdx="37" clrIdx="2">
    <p:extLst>
      <p:ext uri="{19B8F6BF-5375-455C-9EA6-DF929625EA0E}">
        <p15:presenceInfo xmlns:p15="http://schemas.microsoft.com/office/powerpoint/2012/main" userId="e42d2e2e4f596714" providerId="Windows Live"/>
      </p:ext>
    </p:extLst>
  </p:cmAuthor>
  <p:cmAuthor id="4" name="Marie Vandeputte" initials="MV" lastIdx="28" clrIdx="3">
    <p:extLst>
      <p:ext uri="{19B8F6BF-5375-455C-9EA6-DF929625EA0E}">
        <p15:presenceInfo xmlns:p15="http://schemas.microsoft.com/office/powerpoint/2012/main" userId="Marie Vandepu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F89"/>
    <a:srgbClr val="DBE5A1"/>
    <a:srgbClr val="F74F4F"/>
    <a:srgbClr val="FFFFFF"/>
    <a:srgbClr val="006DF0"/>
    <a:srgbClr val="FFBCAB"/>
    <a:srgbClr val="21D0C3"/>
    <a:srgbClr val="CDCDCD"/>
    <a:srgbClr val="FF5B62"/>
    <a:srgbClr val="CFCB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A351F-6DA0-4EF6-A82B-AB3FA97935A5}" v="6" dt="2021-02-12T16:36:09.56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69095" autoAdjust="0"/>
  </p:normalViewPr>
  <p:slideViewPr>
    <p:cSldViewPr snapToGrid="0" snapToObjects="1">
      <p:cViewPr varScale="1">
        <p:scale>
          <a:sx n="47" d="100"/>
          <a:sy n="47" d="100"/>
        </p:scale>
        <p:origin x="1024"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991C8-FB98-4F30-88EA-8813A5AF578B}" type="doc">
      <dgm:prSet loTypeId="urn:microsoft.com/office/officeart/2005/8/layout/vList3" loCatId="list" qsTypeId="urn:microsoft.com/office/officeart/2005/8/quickstyle/simple1" qsCatId="simple" csTypeId="urn:microsoft.com/office/officeart/2005/8/colors/colorful5" csCatId="colorful" phldr="1"/>
      <dgm:spPr/>
    </dgm:pt>
    <dgm:pt modelId="{7AB49516-6855-4070-80DE-5DA5EFADCCD5}">
      <dgm:prSet phldrT="[Tekst]"/>
      <dgm:spPr/>
      <dgm:t>
        <a:bodyPr/>
        <a:lstStyle/>
        <a:p>
          <a:pPr>
            <a:buFont typeface="+mj-lt"/>
            <a:buAutoNum type="arabicParenR"/>
          </a:pPr>
          <a:r>
            <a:rPr lang="nl-BE" dirty="0"/>
            <a:t>Populatiemanagement chronisch zieken: zorgen dat de hele doelgroep in fase 1 B bereikt wordt.</a:t>
          </a:r>
        </a:p>
      </dgm:t>
    </dgm:pt>
    <dgm:pt modelId="{906A08B2-C702-41E9-BFF4-34811B7245EB}" type="parTrans" cxnId="{6550DA59-58F7-44B7-B7FF-0C0B2B35072D}">
      <dgm:prSet/>
      <dgm:spPr/>
      <dgm:t>
        <a:bodyPr/>
        <a:lstStyle/>
        <a:p>
          <a:endParaRPr lang="nl-BE"/>
        </a:p>
      </dgm:t>
    </dgm:pt>
    <dgm:pt modelId="{7B6773B1-1038-48FC-AF60-F48338C68D19}" type="sibTrans" cxnId="{6550DA59-58F7-44B7-B7FF-0C0B2B35072D}">
      <dgm:prSet/>
      <dgm:spPr/>
      <dgm:t>
        <a:bodyPr/>
        <a:lstStyle/>
        <a:p>
          <a:endParaRPr lang="nl-BE"/>
        </a:p>
      </dgm:t>
    </dgm:pt>
    <dgm:pt modelId="{E94E3D37-4C6B-4B6C-9350-96134A5EA824}">
      <dgm:prSet phldrT="[Tekst]"/>
      <dgm:spPr/>
      <dgm:t>
        <a:bodyPr/>
        <a:lstStyle/>
        <a:p>
          <a:pPr>
            <a:buFont typeface="+mj-lt"/>
            <a:buAutoNum type="arabicParenR"/>
          </a:pPr>
          <a:r>
            <a:rPr lang="nl-BE" dirty="0" err="1"/>
            <a:t>Pro-actieve</a:t>
          </a:r>
          <a:r>
            <a:rPr lang="nl-BE" dirty="0"/>
            <a:t> sensibilisatie en ondersteuning van de chronisch zieken.</a:t>
          </a:r>
        </a:p>
      </dgm:t>
    </dgm:pt>
    <dgm:pt modelId="{7CD69C15-D775-46E5-994F-31DA7C0DAA37}" type="parTrans" cxnId="{3E35FB5F-E462-48AA-9B2D-924F06595CC6}">
      <dgm:prSet/>
      <dgm:spPr/>
      <dgm:t>
        <a:bodyPr/>
        <a:lstStyle/>
        <a:p>
          <a:endParaRPr lang="nl-BE"/>
        </a:p>
      </dgm:t>
    </dgm:pt>
    <dgm:pt modelId="{F880BAA7-8C79-4053-AC0B-05AA93AE0BD7}" type="sibTrans" cxnId="{3E35FB5F-E462-48AA-9B2D-924F06595CC6}">
      <dgm:prSet/>
      <dgm:spPr/>
      <dgm:t>
        <a:bodyPr/>
        <a:lstStyle/>
        <a:p>
          <a:endParaRPr lang="nl-BE"/>
        </a:p>
      </dgm:t>
    </dgm:pt>
    <dgm:pt modelId="{A608F754-5A54-4E5E-B614-B77F7456976A}">
      <dgm:prSet phldrT="[Tekst]"/>
      <dgm:spPr/>
      <dgm:t>
        <a:bodyPr/>
        <a:lstStyle/>
        <a:p>
          <a:pPr>
            <a:buFont typeface="+mj-lt"/>
            <a:buAutoNum type="arabicParenR"/>
          </a:pPr>
          <a:r>
            <a:rPr lang="nl-BE" dirty="0"/>
            <a:t>Opvolging bijwerkingen via systeem van farmacovigilantie – specifiek gericht op de chronisch zieken.</a:t>
          </a:r>
        </a:p>
      </dgm:t>
    </dgm:pt>
    <dgm:pt modelId="{1F5BDEBB-1417-46AA-9476-91DFD3620857}" type="parTrans" cxnId="{BFFE9836-132F-482D-94E3-9D07DDE2739A}">
      <dgm:prSet/>
      <dgm:spPr/>
      <dgm:t>
        <a:bodyPr/>
        <a:lstStyle/>
        <a:p>
          <a:endParaRPr lang="nl-BE"/>
        </a:p>
      </dgm:t>
    </dgm:pt>
    <dgm:pt modelId="{7EB7DBE8-0297-4E64-9AD9-AAE765B19A41}" type="sibTrans" cxnId="{BFFE9836-132F-482D-94E3-9D07DDE2739A}">
      <dgm:prSet/>
      <dgm:spPr/>
      <dgm:t>
        <a:bodyPr/>
        <a:lstStyle/>
        <a:p>
          <a:endParaRPr lang="nl-BE"/>
        </a:p>
      </dgm:t>
    </dgm:pt>
    <dgm:pt modelId="{5EE2BE2E-FF98-4FB9-9D1A-09DFC0678353}">
      <dgm:prSet phldrT="[Tekst]"/>
      <dgm:spPr/>
      <dgm:t>
        <a:bodyPr/>
        <a:lstStyle/>
        <a:p>
          <a:pPr>
            <a:buFont typeface="+mj-lt"/>
            <a:buAutoNum type="arabicParenR"/>
          </a:pPr>
          <a:r>
            <a:rPr lang="nl-BE" dirty="0"/>
            <a:t>Interdisciplinaire communicatie tussen zorgverleners in de eerstelijn.</a:t>
          </a:r>
        </a:p>
      </dgm:t>
    </dgm:pt>
    <dgm:pt modelId="{39F7A34A-178C-4353-AB00-EEFDBDBE7184}" type="parTrans" cxnId="{417F782E-4D78-4DE1-8954-4A26E9D863F8}">
      <dgm:prSet/>
      <dgm:spPr/>
      <dgm:t>
        <a:bodyPr/>
        <a:lstStyle/>
        <a:p>
          <a:endParaRPr lang="nl-BE"/>
        </a:p>
      </dgm:t>
    </dgm:pt>
    <dgm:pt modelId="{D9C1DF82-94D0-4D6E-A7C6-0A06C553F1F4}" type="sibTrans" cxnId="{417F782E-4D78-4DE1-8954-4A26E9D863F8}">
      <dgm:prSet/>
      <dgm:spPr/>
      <dgm:t>
        <a:bodyPr/>
        <a:lstStyle/>
        <a:p>
          <a:endParaRPr lang="nl-BE"/>
        </a:p>
      </dgm:t>
    </dgm:pt>
    <dgm:pt modelId="{556C8A18-695E-4A59-8FB1-B8CAEC26CEA8}" type="pres">
      <dgm:prSet presAssocID="{1F7991C8-FB98-4F30-88EA-8813A5AF578B}" presName="linearFlow" presStyleCnt="0">
        <dgm:presLayoutVars>
          <dgm:dir/>
          <dgm:resizeHandles val="exact"/>
        </dgm:presLayoutVars>
      </dgm:prSet>
      <dgm:spPr/>
    </dgm:pt>
    <dgm:pt modelId="{57F62199-72CC-4AA8-96BB-9D84FAB7E969}" type="pres">
      <dgm:prSet presAssocID="{7AB49516-6855-4070-80DE-5DA5EFADCCD5}" presName="composite" presStyleCnt="0"/>
      <dgm:spPr/>
    </dgm:pt>
    <dgm:pt modelId="{BE2AB47B-8E84-4855-AEA0-70C662B72C1D}" type="pres">
      <dgm:prSet presAssocID="{7AB49516-6855-4070-80DE-5DA5EFADCCD5}"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oos"/>
        </a:ext>
      </dgm:extLst>
    </dgm:pt>
    <dgm:pt modelId="{E9A4993A-C711-4DFE-A47F-E55D6F69FE65}" type="pres">
      <dgm:prSet presAssocID="{7AB49516-6855-4070-80DE-5DA5EFADCCD5}" presName="txShp" presStyleLbl="node1" presStyleIdx="0" presStyleCnt="4">
        <dgm:presLayoutVars>
          <dgm:bulletEnabled val="1"/>
        </dgm:presLayoutVars>
      </dgm:prSet>
      <dgm:spPr/>
    </dgm:pt>
    <dgm:pt modelId="{3DB15B1C-CFFF-4651-85C9-7D2051B40CDF}" type="pres">
      <dgm:prSet presAssocID="{7B6773B1-1038-48FC-AF60-F48338C68D19}" presName="spacing" presStyleCnt="0"/>
      <dgm:spPr/>
    </dgm:pt>
    <dgm:pt modelId="{DFF816EB-E125-4374-9C2A-84C3A3A55459}" type="pres">
      <dgm:prSet presAssocID="{E94E3D37-4C6B-4B6C-9350-96134A5EA824}" presName="composite" presStyleCnt="0"/>
      <dgm:spPr/>
    </dgm:pt>
    <dgm:pt modelId="{E62EBB76-9EDA-433A-AB1C-D76D74B7E2FC}" type="pres">
      <dgm:prSet presAssocID="{E94E3D37-4C6B-4B6C-9350-96134A5EA824}"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oos"/>
        </a:ext>
      </dgm:extLst>
    </dgm:pt>
    <dgm:pt modelId="{7FB157CB-9906-4BFB-B22B-EDD1C5C93B70}" type="pres">
      <dgm:prSet presAssocID="{E94E3D37-4C6B-4B6C-9350-96134A5EA824}" presName="txShp" presStyleLbl="node1" presStyleIdx="1" presStyleCnt="4">
        <dgm:presLayoutVars>
          <dgm:bulletEnabled val="1"/>
        </dgm:presLayoutVars>
      </dgm:prSet>
      <dgm:spPr/>
    </dgm:pt>
    <dgm:pt modelId="{86C6660A-8706-428A-86AB-A0731F4F31B9}" type="pres">
      <dgm:prSet presAssocID="{F880BAA7-8C79-4053-AC0B-05AA93AE0BD7}" presName="spacing" presStyleCnt="0"/>
      <dgm:spPr/>
    </dgm:pt>
    <dgm:pt modelId="{593ACA03-F014-4AA4-B8D7-D7A7601CAE1E}" type="pres">
      <dgm:prSet presAssocID="{A608F754-5A54-4E5E-B614-B77F7456976A}" presName="composite" presStyleCnt="0"/>
      <dgm:spPr/>
    </dgm:pt>
    <dgm:pt modelId="{FF116A9C-7A42-434C-BE78-6D95EF87E30E}" type="pres">
      <dgm:prSet presAssocID="{A608F754-5A54-4E5E-B614-B77F7456976A}"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oos"/>
        </a:ext>
      </dgm:extLst>
    </dgm:pt>
    <dgm:pt modelId="{58E64404-31B7-4D4B-8767-52D829B449EF}" type="pres">
      <dgm:prSet presAssocID="{A608F754-5A54-4E5E-B614-B77F7456976A}" presName="txShp" presStyleLbl="node1" presStyleIdx="2" presStyleCnt="4">
        <dgm:presLayoutVars>
          <dgm:bulletEnabled val="1"/>
        </dgm:presLayoutVars>
      </dgm:prSet>
      <dgm:spPr/>
    </dgm:pt>
    <dgm:pt modelId="{C5B77C2B-82D4-4AFE-BD67-9AD53EA4D29D}" type="pres">
      <dgm:prSet presAssocID="{7EB7DBE8-0297-4E64-9AD9-AAE765B19A41}" presName="spacing" presStyleCnt="0"/>
      <dgm:spPr/>
    </dgm:pt>
    <dgm:pt modelId="{275F6739-1C35-4E94-AD39-3730566B7A81}" type="pres">
      <dgm:prSet presAssocID="{5EE2BE2E-FF98-4FB9-9D1A-09DFC0678353}" presName="composite" presStyleCnt="0"/>
      <dgm:spPr/>
    </dgm:pt>
    <dgm:pt modelId="{1835F576-9555-4272-B595-E92FEAF858C0}" type="pres">
      <dgm:prSet presAssocID="{5EE2BE2E-FF98-4FB9-9D1A-09DFC0678353}"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oos"/>
        </a:ext>
      </dgm:extLst>
    </dgm:pt>
    <dgm:pt modelId="{856A2A31-3E73-45ED-B2F0-6B6A35C11158}" type="pres">
      <dgm:prSet presAssocID="{5EE2BE2E-FF98-4FB9-9D1A-09DFC0678353}" presName="txShp" presStyleLbl="node1" presStyleIdx="3" presStyleCnt="4">
        <dgm:presLayoutVars>
          <dgm:bulletEnabled val="1"/>
        </dgm:presLayoutVars>
      </dgm:prSet>
      <dgm:spPr/>
    </dgm:pt>
  </dgm:ptLst>
  <dgm:cxnLst>
    <dgm:cxn modelId="{99B8E903-7BEF-4CAD-A43F-532AEB936A80}" type="presOf" srcId="{5EE2BE2E-FF98-4FB9-9D1A-09DFC0678353}" destId="{856A2A31-3E73-45ED-B2F0-6B6A35C11158}" srcOrd="0" destOrd="0" presId="urn:microsoft.com/office/officeart/2005/8/layout/vList3"/>
    <dgm:cxn modelId="{6638222C-4A83-4701-AE95-3917975A0ACE}" type="presOf" srcId="{A608F754-5A54-4E5E-B614-B77F7456976A}" destId="{58E64404-31B7-4D4B-8767-52D829B449EF}" srcOrd="0" destOrd="0" presId="urn:microsoft.com/office/officeart/2005/8/layout/vList3"/>
    <dgm:cxn modelId="{417F782E-4D78-4DE1-8954-4A26E9D863F8}" srcId="{1F7991C8-FB98-4F30-88EA-8813A5AF578B}" destId="{5EE2BE2E-FF98-4FB9-9D1A-09DFC0678353}" srcOrd="3" destOrd="0" parTransId="{39F7A34A-178C-4353-AB00-EEFDBDBE7184}" sibTransId="{D9C1DF82-94D0-4D6E-A7C6-0A06C553F1F4}"/>
    <dgm:cxn modelId="{BFFE9836-132F-482D-94E3-9D07DDE2739A}" srcId="{1F7991C8-FB98-4F30-88EA-8813A5AF578B}" destId="{A608F754-5A54-4E5E-B614-B77F7456976A}" srcOrd="2" destOrd="0" parTransId="{1F5BDEBB-1417-46AA-9476-91DFD3620857}" sibTransId="{7EB7DBE8-0297-4E64-9AD9-AAE765B19A41}"/>
    <dgm:cxn modelId="{D6EAAC37-2FAA-44D7-8D3F-3DB2BDCEEA5A}" type="presOf" srcId="{E94E3D37-4C6B-4B6C-9350-96134A5EA824}" destId="{7FB157CB-9906-4BFB-B22B-EDD1C5C93B70}" srcOrd="0" destOrd="0" presId="urn:microsoft.com/office/officeart/2005/8/layout/vList3"/>
    <dgm:cxn modelId="{3E35FB5F-E462-48AA-9B2D-924F06595CC6}" srcId="{1F7991C8-FB98-4F30-88EA-8813A5AF578B}" destId="{E94E3D37-4C6B-4B6C-9350-96134A5EA824}" srcOrd="1" destOrd="0" parTransId="{7CD69C15-D775-46E5-994F-31DA7C0DAA37}" sibTransId="{F880BAA7-8C79-4053-AC0B-05AA93AE0BD7}"/>
    <dgm:cxn modelId="{16D5134A-E7A9-40F9-993E-61D675D73A37}" type="presOf" srcId="{7AB49516-6855-4070-80DE-5DA5EFADCCD5}" destId="{E9A4993A-C711-4DFE-A47F-E55D6F69FE65}" srcOrd="0" destOrd="0" presId="urn:microsoft.com/office/officeart/2005/8/layout/vList3"/>
    <dgm:cxn modelId="{6550DA59-58F7-44B7-B7FF-0C0B2B35072D}" srcId="{1F7991C8-FB98-4F30-88EA-8813A5AF578B}" destId="{7AB49516-6855-4070-80DE-5DA5EFADCCD5}" srcOrd="0" destOrd="0" parTransId="{906A08B2-C702-41E9-BFF4-34811B7245EB}" sibTransId="{7B6773B1-1038-48FC-AF60-F48338C68D19}"/>
    <dgm:cxn modelId="{2D5A8CFC-FF37-403E-AEF6-D04F1C6CCBA3}" type="presOf" srcId="{1F7991C8-FB98-4F30-88EA-8813A5AF578B}" destId="{556C8A18-695E-4A59-8FB1-B8CAEC26CEA8}" srcOrd="0" destOrd="0" presId="urn:microsoft.com/office/officeart/2005/8/layout/vList3"/>
    <dgm:cxn modelId="{95A5B1B0-EEDC-434C-9D6A-F08C251DA236}" type="presParOf" srcId="{556C8A18-695E-4A59-8FB1-B8CAEC26CEA8}" destId="{57F62199-72CC-4AA8-96BB-9D84FAB7E969}" srcOrd="0" destOrd="0" presId="urn:microsoft.com/office/officeart/2005/8/layout/vList3"/>
    <dgm:cxn modelId="{CB74B763-643B-4BA3-AFFE-4E5BA6435445}" type="presParOf" srcId="{57F62199-72CC-4AA8-96BB-9D84FAB7E969}" destId="{BE2AB47B-8E84-4855-AEA0-70C662B72C1D}" srcOrd="0" destOrd="0" presId="urn:microsoft.com/office/officeart/2005/8/layout/vList3"/>
    <dgm:cxn modelId="{EF470C7D-1922-40DA-8914-5D0BC5436FAB}" type="presParOf" srcId="{57F62199-72CC-4AA8-96BB-9D84FAB7E969}" destId="{E9A4993A-C711-4DFE-A47F-E55D6F69FE65}" srcOrd="1" destOrd="0" presId="urn:microsoft.com/office/officeart/2005/8/layout/vList3"/>
    <dgm:cxn modelId="{5FC84A9F-0204-4F07-BD80-1FDE2CD6CF18}" type="presParOf" srcId="{556C8A18-695E-4A59-8FB1-B8CAEC26CEA8}" destId="{3DB15B1C-CFFF-4651-85C9-7D2051B40CDF}" srcOrd="1" destOrd="0" presId="urn:microsoft.com/office/officeart/2005/8/layout/vList3"/>
    <dgm:cxn modelId="{3507DD40-ABC2-4749-8BEA-5525C4DD6F84}" type="presParOf" srcId="{556C8A18-695E-4A59-8FB1-B8CAEC26CEA8}" destId="{DFF816EB-E125-4374-9C2A-84C3A3A55459}" srcOrd="2" destOrd="0" presId="urn:microsoft.com/office/officeart/2005/8/layout/vList3"/>
    <dgm:cxn modelId="{C0EEA840-7252-4ACB-97E6-47FB6F98B406}" type="presParOf" srcId="{DFF816EB-E125-4374-9C2A-84C3A3A55459}" destId="{E62EBB76-9EDA-433A-AB1C-D76D74B7E2FC}" srcOrd="0" destOrd="0" presId="urn:microsoft.com/office/officeart/2005/8/layout/vList3"/>
    <dgm:cxn modelId="{D408AFDC-2B7F-4399-9DE6-CC6DF46D49B3}" type="presParOf" srcId="{DFF816EB-E125-4374-9C2A-84C3A3A55459}" destId="{7FB157CB-9906-4BFB-B22B-EDD1C5C93B70}" srcOrd="1" destOrd="0" presId="urn:microsoft.com/office/officeart/2005/8/layout/vList3"/>
    <dgm:cxn modelId="{4CA497D2-FDAB-4BD0-B7D9-386B44ABF152}" type="presParOf" srcId="{556C8A18-695E-4A59-8FB1-B8CAEC26CEA8}" destId="{86C6660A-8706-428A-86AB-A0731F4F31B9}" srcOrd="3" destOrd="0" presId="urn:microsoft.com/office/officeart/2005/8/layout/vList3"/>
    <dgm:cxn modelId="{A4A4739A-492E-467B-9383-C355D12A0E75}" type="presParOf" srcId="{556C8A18-695E-4A59-8FB1-B8CAEC26CEA8}" destId="{593ACA03-F014-4AA4-B8D7-D7A7601CAE1E}" srcOrd="4" destOrd="0" presId="urn:microsoft.com/office/officeart/2005/8/layout/vList3"/>
    <dgm:cxn modelId="{7E756BA3-3145-4D3B-AA07-B08CFCCB3201}" type="presParOf" srcId="{593ACA03-F014-4AA4-B8D7-D7A7601CAE1E}" destId="{FF116A9C-7A42-434C-BE78-6D95EF87E30E}" srcOrd="0" destOrd="0" presId="urn:microsoft.com/office/officeart/2005/8/layout/vList3"/>
    <dgm:cxn modelId="{BEF1D445-B4AB-41FC-A2D7-69BD452E2789}" type="presParOf" srcId="{593ACA03-F014-4AA4-B8D7-D7A7601CAE1E}" destId="{58E64404-31B7-4D4B-8767-52D829B449EF}" srcOrd="1" destOrd="0" presId="urn:microsoft.com/office/officeart/2005/8/layout/vList3"/>
    <dgm:cxn modelId="{CCFE9C6F-92FE-46DD-917A-AD1C0CF8D38A}" type="presParOf" srcId="{556C8A18-695E-4A59-8FB1-B8CAEC26CEA8}" destId="{C5B77C2B-82D4-4AFE-BD67-9AD53EA4D29D}" srcOrd="5" destOrd="0" presId="urn:microsoft.com/office/officeart/2005/8/layout/vList3"/>
    <dgm:cxn modelId="{1C761A83-6FD5-4DC9-913D-BA42F3EE52C6}" type="presParOf" srcId="{556C8A18-695E-4A59-8FB1-B8CAEC26CEA8}" destId="{275F6739-1C35-4E94-AD39-3730566B7A81}" srcOrd="6" destOrd="0" presId="urn:microsoft.com/office/officeart/2005/8/layout/vList3"/>
    <dgm:cxn modelId="{6827D972-20CF-4FC1-980C-BBD369042661}" type="presParOf" srcId="{275F6739-1C35-4E94-AD39-3730566B7A81}" destId="{1835F576-9555-4272-B595-E92FEAF858C0}" srcOrd="0" destOrd="0" presId="urn:microsoft.com/office/officeart/2005/8/layout/vList3"/>
    <dgm:cxn modelId="{9187DCFB-FBC8-47DF-96CE-43B965AE97AB}" type="presParOf" srcId="{275F6739-1C35-4E94-AD39-3730566B7A81}" destId="{856A2A31-3E73-45ED-B2F0-6B6A35C1115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747E76-1A72-4A85-B35B-11FE5C6721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BE"/>
        </a:p>
      </dgm:t>
    </dgm:pt>
    <dgm:pt modelId="{8E05BB43-009C-4514-A939-89CA5E4B5E9B}">
      <dgm:prSet phldrT="[Tekst]"/>
      <dgm:spPr/>
      <dgm:t>
        <a:bodyPr/>
        <a:lstStyle/>
        <a:p>
          <a:r>
            <a:rPr lang="nl-BE" dirty="0"/>
            <a:t>Sensibilisatie</a:t>
          </a:r>
        </a:p>
      </dgm:t>
    </dgm:pt>
    <dgm:pt modelId="{1860D7DD-2B73-44AC-B05C-DEA9B35731C2}" type="parTrans" cxnId="{939E8F2E-FC42-40FA-A2FC-F6716A3E1653}">
      <dgm:prSet/>
      <dgm:spPr/>
      <dgm:t>
        <a:bodyPr/>
        <a:lstStyle/>
        <a:p>
          <a:endParaRPr lang="nl-BE"/>
        </a:p>
      </dgm:t>
    </dgm:pt>
    <dgm:pt modelId="{D61675C4-FA40-43E6-8F5E-A969228CE14F}" type="sibTrans" cxnId="{939E8F2E-FC42-40FA-A2FC-F6716A3E1653}">
      <dgm:prSet/>
      <dgm:spPr/>
      <dgm:t>
        <a:bodyPr/>
        <a:lstStyle/>
        <a:p>
          <a:endParaRPr lang="nl-BE"/>
        </a:p>
      </dgm:t>
    </dgm:pt>
    <dgm:pt modelId="{1D5E6E95-3250-4A3A-9374-2DE6ABABB207}">
      <dgm:prSet phldrT="[Tekst]"/>
      <dgm:spPr/>
      <dgm:t>
        <a:bodyPr/>
        <a:lstStyle/>
        <a:p>
          <a:r>
            <a:rPr lang="nl-BE" dirty="0"/>
            <a:t>Ondersteuning</a:t>
          </a:r>
        </a:p>
      </dgm:t>
    </dgm:pt>
    <dgm:pt modelId="{862A04B0-A346-48C3-B968-F7CBDF56F301}" type="parTrans" cxnId="{BCA115C0-4304-4F45-8E4D-ACB1CC281EF8}">
      <dgm:prSet/>
      <dgm:spPr/>
      <dgm:t>
        <a:bodyPr/>
        <a:lstStyle/>
        <a:p>
          <a:endParaRPr lang="nl-BE"/>
        </a:p>
      </dgm:t>
    </dgm:pt>
    <dgm:pt modelId="{0B507FFD-C949-484D-837B-0EB9A02A8C93}" type="sibTrans" cxnId="{BCA115C0-4304-4F45-8E4D-ACB1CC281EF8}">
      <dgm:prSet/>
      <dgm:spPr/>
      <dgm:t>
        <a:bodyPr/>
        <a:lstStyle/>
        <a:p>
          <a:endParaRPr lang="nl-BE"/>
        </a:p>
      </dgm:t>
    </dgm:pt>
    <dgm:pt modelId="{7E9AA5FE-7FBA-4907-AF51-5529E9942873}">
      <dgm:prSet phldrT="[Tekst]"/>
      <dgm:spPr/>
      <dgm:t>
        <a:bodyPr/>
        <a:lstStyle/>
        <a:p>
          <a:r>
            <a:rPr lang="nl-BE" dirty="0"/>
            <a:t>Opvolgen nevenwerkingen</a:t>
          </a:r>
        </a:p>
      </dgm:t>
    </dgm:pt>
    <dgm:pt modelId="{EAB55EC1-40FD-4731-B996-E1FB0D70FF2D}" type="parTrans" cxnId="{BAF18D9E-AEEE-4637-A022-E3574BAA1D7E}">
      <dgm:prSet/>
      <dgm:spPr/>
      <dgm:t>
        <a:bodyPr/>
        <a:lstStyle/>
        <a:p>
          <a:endParaRPr lang="nl-BE"/>
        </a:p>
      </dgm:t>
    </dgm:pt>
    <dgm:pt modelId="{AEC58095-BFFF-40EC-8AA9-BD98F8DBEFAB}" type="sibTrans" cxnId="{BAF18D9E-AEEE-4637-A022-E3574BAA1D7E}">
      <dgm:prSet/>
      <dgm:spPr/>
      <dgm:t>
        <a:bodyPr/>
        <a:lstStyle/>
        <a:p>
          <a:endParaRPr lang="nl-BE"/>
        </a:p>
      </dgm:t>
    </dgm:pt>
    <dgm:pt modelId="{FE4D45B6-4086-45C9-86D1-55208B0672E7}">
      <dgm:prSet/>
      <dgm:spPr/>
      <dgm:t>
        <a:bodyPr/>
        <a:lstStyle/>
        <a:p>
          <a:r>
            <a:rPr lang="nl-BE" dirty="0"/>
            <a:t>Sensibiliseren van de bevolking i.v.m. het belang van vaccineren tegen COVID-19</a:t>
          </a:r>
        </a:p>
      </dgm:t>
    </dgm:pt>
    <dgm:pt modelId="{4777BE6A-F2BB-43A3-9650-28607DA241CE}" type="parTrans" cxnId="{8D4017A8-64F6-48A1-84D7-5479853E7663}">
      <dgm:prSet/>
      <dgm:spPr/>
      <dgm:t>
        <a:bodyPr/>
        <a:lstStyle/>
        <a:p>
          <a:endParaRPr lang="nl-BE"/>
        </a:p>
      </dgm:t>
    </dgm:pt>
    <dgm:pt modelId="{502F478B-4DF7-4F59-95B6-4B87FE70C4E4}" type="sibTrans" cxnId="{8D4017A8-64F6-48A1-84D7-5479853E7663}">
      <dgm:prSet/>
      <dgm:spPr/>
      <dgm:t>
        <a:bodyPr/>
        <a:lstStyle/>
        <a:p>
          <a:endParaRPr lang="nl-BE"/>
        </a:p>
      </dgm:t>
    </dgm:pt>
    <dgm:pt modelId="{98E4E2B6-EF47-4C3C-9B26-F473E7EC4B97}">
      <dgm:prSet/>
      <dgm:spPr/>
      <dgm:t>
        <a:bodyPr/>
        <a:lstStyle/>
        <a:p>
          <a:r>
            <a:rPr lang="nl-BE" dirty="0"/>
            <a:t>Indien weerstand of vragen van de patiënt: nagaan waarom/welke vragen, en proberen extra informatie te geven vanuit je experten rol als zorgverlener</a:t>
          </a:r>
        </a:p>
      </dgm:t>
    </dgm:pt>
    <dgm:pt modelId="{D57FA664-835E-4F5C-BB45-692EE41CEA86}" type="parTrans" cxnId="{E47C201B-C01C-4AA1-8B00-9EE82FFD3706}">
      <dgm:prSet/>
      <dgm:spPr/>
      <dgm:t>
        <a:bodyPr/>
        <a:lstStyle/>
        <a:p>
          <a:endParaRPr lang="nl-BE"/>
        </a:p>
      </dgm:t>
    </dgm:pt>
    <dgm:pt modelId="{09406D13-5B3C-497E-92C2-6FD3DD9DB607}" type="sibTrans" cxnId="{E47C201B-C01C-4AA1-8B00-9EE82FFD3706}">
      <dgm:prSet/>
      <dgm:spPr/>
      <dgm:t>
        <a:bodyPr/>
        <a:lstStyle/>
        <a:p>
          <a:endParaRPr lang="nl-BE"/>
        </a:p>
      </dgm:t>
    </dgm:pt>
    <dgm:pt modelId="{4626475D-7AD9-43F4-A429-24BF6C594D71}">
      <dgm:prSet phldrT="[Tekst]"/>
      <dgm:spPr/>
      <dgm:t>
        <a:bodyPr/>
        <a:lstStyle/>
        <a:p>
          <a:r>
            <a:rPr lang="nl-BE" dirty="0"/>
            <a:t>Wees als zorgverlener goed op de hoogte i.v.m. de procedure rond oproepen tot COVID-19 vaccinatie.</a:t>
          </a:r>
        </a:p>
      </dgm:t>
    </dgm:pt>
    <dgm:pt modelId="{04F29C66-DE4A-4F2D-8E96-2CF50E6F228E}" type="parTrans" cxnId="{673839D6-5CA1-4D27-ABDF-C9B10C786DE9}">
      <dgm:prSet/>
      <dgm:spPr/>
      <dgm:t>
        <a:bodyPr/>
        <a:lstStyle/>
        <a:p>
          <a:endParaRPr lang="nl-BE"/>
        </a:p>
      </dgm:t>
    </dgm:pt>
    <dgm:pt modelId="{7DD6B2D0-BB7A-4508-B5E6-DD96356015AF}" type="sibTrans" cxnId="{673839D6-5CA1-4D27-ABDF-C9B10C786DE9}">
      <dgm:prSet/>
      <dgm:spPr/>
      <dgm:t>
        <a:bodyPr/>
        <a:lstStyle/>
        <a:p>
          <a:endParaRPr lang="nl-BE"/>
        </a:p>
      </dgm:t>
    </dgm:pt>
    <dgm:pt modelId="{6D041710-160F-4B27-9E77-50B6364DAF1B}">
      <dgm:prSet phldrT="[Tekst]"/>
      <dgm:spPr/>
      <dgm:t>
        <a:bodyPr/>
        <a:lstStyle/>
        <a:p>
          <a:r>
            <a:rPr lang="nl-BE" dirty="0"/>
            <a:t>Ondersteun de patiënten i.v.m. het online/telefonisch bevestigen/</a:t>
          </a:r>
          <a:r>
            <a:rPr lang="nl-BE" dirty="0" err="1"/>
            <a:t>herboeken</a:t>
          </a:r>
          <a:r>
            <a:rPr lang="nl-BE" dirty="0"/>
            <a:t> van hun afspraak voor vaccinatie</a:t>
          </a:r>
        </a:p>
      </dgm:t>
    </dgm:pt>
    <dgm:pt modelId="{0294EC06-3AC1-435E-ABAF-BA9936666D56}" type="parTrans" cxnId="{13A22CEC-526B-44D8-9183-9968177F9714}">
      <dgm:prSet/>
      <dgm:spPr/>
      <dgm:t>
        <a:bodyPr/>
        <a:lstStyle/>
        <a:p>
          <a:endParaRPr lang="nl-BE"/>
        </a:p>
      </dgm:t>
    </dgm:pt>
    <dgm:pt modelId="{6D85FC9E-4897-48D2-9C83-63EB3E10C3A7}" type="sibTrans" cxnId="{13A22CEC-526B-44D8-9183-9968177F9714}">
      <dgm:prSet/>
      <dgm:spPr/>
      <dgm:t>
        <a:bodyPr/>
        <a:lstStyle/>
        <a:p>
          <a:endParaRPr lang="nl-BE"/>
        </a:p>
      </dgm:t>
    </dgm:pt>
    <dgm:pt modelId="{61C7BD7E-D5D9-44D8-ADA0-64BC536C5E84}">
      <dgm:prSet phldrT="[Tekst]"/>
      <dgm:spPr/>
      <dgm:t>
        <a:bodyPr/>
        <a:lstStyle/>
        <a:p>
          <a:r>
            <a:rPr lang="nl-BE" dirty="0"/>
            <a:t>Wees alert voor nevenwerkingen door vaccinatie: rapporteren</a:t>
          </a:r>
        </a:p>
      </dgm:t>
    </dgm:pt>
    <dgm:pt modelId="{E101F25B-219A-4D85-9A43-839D034539C1}" type="parTrans" cxnId="{2112857F-A107-4BFF-99EA-306B7EFDD87D}">
      <dgm:prSet/>
      <dgm:spPr/>
      <dgm:t>
        <a:bodyPr/>
        <a:lstStyle/>
        <a:p>
          <a:endParaRPr lang="nl-BE"/>
        </a:p>
      </dgm:t>
    </dgm:pt>
    <dgm:pt modelId="{C8953842-2867-42AE-B553-59D661FD029C}" type="sibTrans" cxnId="{2112857F-A107-4BFF-99EA-306B7EFDD87D}">
      <dgm:prSet/>
      <dgm:spPr/>
      <dgm:t>
        <a:bodyPr/>
        <a:lstStyle/>
        <a:p>
          <a:endParaRPr lang="nl-BE"/>
        </a:p>
      </dgm:t>
    </dgm:pt>
    <dgm:pt modelId="{5A5C1246-2CFA-4A45-99EC-37A1A7DB5404}" type="pres">
      <dgm:prSet presAssocID="{40747E76-1A72-4A85-B35B-11FE5C6721C9}" presName="linear" presStyleCnt="0">
        <dgm:presLayoutVars>
          <dgm:dir/>
          <dgm:animLvl val="lvl"/>
          <dgm:resizeHandles val="exact"/>
        </dgm:presLayoutVars>
      </dgm:prSet>
      <dgm:spPr/>
    </dgm:pt>
    <dgm:pt modelId="{2FD17203-CC9A-4E61-B1DE-69474231BEB9}" type="pres">
      <dgm:prSet presAssocID="{8E05BB43-009C-4514-A939-89CA5E4B5E9B}" presName="parentLin" presStyleCnt="0"/>
      <dgm:spPr/>
    </dgm:pt>
    <dgm:pt modelId="{A8AA9E70-FD2E-4CAC-B7D1-FD991D557D57}" type="pres">
      <dgm:prSet presAssocID="{8E05BB43-009C-4514-A939-89CA5E4B5E9B}" presName="parentLeftMargin" presStyleLbl="node1" presStyleIdx="0" presStyleCnt="3"/>
      <dgm:spPr/>
    </dgm:pt>
    <dgm:pt modelId="{13A81DC4-9560-4CCF-A65A-C57EA09100D9}" type="pres">
      <dgm:prSet presAssocID="{8E05BB43-009C-4514-A939-89CA5E4B5E9B}" presName="parentText" presStyleLbl="node1" presStyleIdx="0" presStyleCnt="3">
        <dgm:presLayoutVars>
          <dgm:chMax val="0"/>
          <dgm:bulletEnabled val="1"/>
        </dgm:presLayoutVars>
      </dgm:prSet>
      <dgm:spPr/>
    </dgm:pt>
    <dgm:pt modelId="{A074B03C-F5FC-429F-ADE8-1FCE62D74269}" type="pres">
      <dgm:prSet presAssocID="{8E05BB43-009C-4514-A939-89CA5E4B5E9B}" presName="negativeSpace" presStyleCnt="0"/>
      <dgm:spPr/>
    </dgm:pt>
    <dgm:pt modelId="{FF38CA7A-311D-4EBF-AF6B-FE957B8210A5}" type="pres">
      <dgm:prSet presAssocID="{8E05BB43-009C-4514-A939-89CA5E4B5E9B}" presName="childText" presStyleLbl="conFgAcc1" presStyleIdx="0" presStyleCnt="3">
        <dgm:presLayoutVars>
          <dgm:bulletEnabled val="1"/>
        </dgm:presLayoutVars>
      </dgm:prSet>
      <dgm:spPr/>
    </dgm:pt>
    <dgm:pt modelId="{C46B8FD1-DAB2-421F-B18E-8BE541B3B84C}" type="pres">
      <dgm:prSet presAssocID="{D61675C4-FA40-43E6-8F5E-A969228CE14F}" presName="spaceBetweenRectangles" presStyleCnt="0"/>
      <dgm:spPr/>
    </dgm:pt>
    <dgm:pt modelId="{9B053EE6-858D-4E35-AEDC-B6AC35D512C8}" type="pres">
      <dgm:prSet presAssocID="{1D5E6E95-3250-4A3A-9374-2DE6ABABB207}" presName="parentLin" presStyleCnt="0"/>
      <dgm:spPr/>
    </dgm:pt>
    <dgm:pt modelId="{B98EABD7-E5C6-4931-8AB4-FA32834E08E8}" type="pres">
      <dgm:prSet presAssocID="{1D5E6E95-3250-4A3A-9374-2DE6ABABB207}" presName="parentLeftMargin" presStyleLbl="node1" presStyleIdx="0" presStyleCnt="3"/>
      <dgm:spPr/>
    </dgm:pt>
    <dgm:pt modelId="{78A8B0F8-1587-4318-B913-8A273E9FFFE8}" type="pres">
      <dgm:prSet presAssocID="{1D5E6E95-3250-4A3A-9374-2DE6ABABB207}" presName="parentText" presStyleLbl="node1" presStyleIdx="1" presStyleCnt="3">
        <dgm:presLayoutVars>
          <dgm:chMax val="0"/>
          <dgm:bulletEnabled val="1"/>
        </dgm:presLayoutVars>
      </dgm:prSet>
      <dgm:spPr/>
    </dgm:pt>
    <dgm:pt modelId="{5BB68235-F658-43A9-9B66-B4DF050A1CC4}" type="pres">
      <dgm:prSet presAssocID="{1D5E6E95-3250-4A3A-9374-2DE6ABABB207}" presName="negativeSpace" presStyleCnt="0"/>
      <dgm:spPr/>
    </dgm:pt>
    <dgm:pt modelId="{1ABAFB37-7060-449C-985D-ED6D088DC3D3}" type="pres">
      <dgm:prSet presAssocID="{1D5E6E95-3250-4A3A-9374-2DE6ABABB207}" presName="childText" presStyleLbl="conFgAcc1" presStyleIdx="1" presStyleCnt="3">
        <dgm:presLayoutVars>
          <dgm:bulletEnabled val="1"/>
        </dgm:presLayoutVars>
      </dgm:prSet>
      <dgm:spPr/>
    </dgm:pt>
    <dgm:pt modelId="{42FEDEE0-36B0-4916-9941-25D6A4AF34D6}" type="pres">
      <dgm:prSet presAssocID="{0B507FFD-C949-484D-837B-0EB9A02A8C93}" presName="spaceBetweenRectangles" presStyleCnt="0"/>
      <dgm:spPr/>
    </dgm:pt>
    <dgm:pt modelId="{7483CF06-07BD-4A8E-8BF0-B35C71F12F61}" type="pres">
      <dgm:prSet presAssocID="{7E9AA5FE-7FBA-4907-AF51-5529E9942873}" presName="parentLin" presStyleCnt="0"/>
      <dgm:spPr/>
    </dgm:pt>
    <dgm:pt modelId="{56C9F73A-9091-4331-BD4C-533F39FC7A00}" type="pres">
      <dgm:prSet presAssocID="{7E9AA5FE-7FBA-4907-AF51-5529E9942873}" presName="parentLeftMargin" presStyleLbl="node1" presStyleIdx="1" presStyleCnt="3"/>
      <dgm:spPr/>
    </dgm:pt>
    <dgm:pt modelId="{DFDB99E4-4836-4D90-986D-E52782FCBA95}" type="pres">
      <dgm:prSet presAssocID="{7E9AA5FE-7FBA-4907-AF51-5529E9942873}" presName="parentText" presStyleLbl="node1" presStyleIdx="2" presStyleCnt="3">
        <dgm:presLayoutVars>
          <dgm:chMax val="0"/>
          <dgm:bulletEnabled val="1"/>
        </dgm:presLayoutVars>
      </dgm:prSet>
      <dgm:spPr/>
    </dgm:pt>
    <dgm:pt modelId="{5BA0F5C1-17EB-4C47-971A-3D29EC8E0C0D}" type="pres">
      <dgm:prSet presAssocID="{7E9AA5FE-7FBA-4907-AF51-5529E9942873}" presName="negativeSpace" presStyleCnt="0"/>
      <dgm:spPr/>
    </dgm:pt>
    <dgm:pt modelId="{08DCDAB3-C240-4AA0-A777-7D48EAD9E126}" type="pres">
      <dgm:prSet presAssocID="{7E9AA5FE-7FBA-4907-AF51-5529E9942873}" presName="childText" presStyleLbl="conFgAcc1" presStyleIdx="2" presStyleCnt="3">
        <dgm:presLayoutVars>
          <dgm:bulletEnabled val="1"/>
        </dgm:presLayoutVars>
      </dgm:prSet>
      <dgm:spPr/>
    </dgm:pt>
  </dgm:ptLst>
  <dgm:cxnLst>
    <dgm:cxn modelId="{86DD0A0F-E8B8-421C-B852-30A94FE732A4}" type="presOf" srcId="{40747E76-1A72-4A85-B35B-11FE5C6721C9}" destId="{5A5C1246-2CFA-4A45-99EC-37A1A7DB5404}" srcOrd="0" destOrd="0" presId="urn:microsoft.com/office/officeart/2005/8/layout/list1"/>
    <dgm:cxn modelId="{E47C201B-C01C-4AA1-8B00-9EE82FFD3706}" srcId="{8E05BB43-009C-4514-A939-89CA5E4B5E9B}" destId="{98E4E2B6-EF47-4C3C-9B26-F473E7EC4B97}" srcOrd="1" destOrd="0" parTransId="{D57FA664-835E-4F5C-BB45-692EE41CEA86}" sibTransId="{09406D13-5B3C-497E-92C2-6FD3DD9DB607}"/>
    <dgm:cxn modelId="{939E8F2E-FC42-40FA-A2FC-F6716A3E1653}" srcId="{40747E76-1A72-4A85-B35B-11FE5C6721C9}" destId="{8E05BB43-009C-4514-A939-89CA5E4B5E9B}" srcOrd="0" destOrd="0" parTransId="{1860D7DD-2B73-44AC-B05C-DEA9B35731C2}" sibTransId="{D61675C4-FA40-43E6-8F5E-A969228CE14F}"/>
    <dgm:cxn modelId="{CD69B062-FC43-411D-B302-3F93A77864CD}" type="presOf" srcId="{4626475D-7AD9-43F4-A429-24BF6C594D71}" destId="{1ABAFB37-7060-449C-985D-ED6D088DC3D3}" srcOrd="0" destOrd="0" presId="urn:microsoft.com/office/officeart/2005/8/layout/list1"/>
    <dgm:cxn modelId="{F33AD452-3BAE-4158-ADD4-E2DCDDF665F3}" type="presOf" srcId="{61C7BD7E-D5D9-44D8-ADA0-64BC536C5E84}" destId="{08DCDAB3-C240-4AA0-A777-7D48EAD9E126}" srcOrd="0" destOrd="0" presId="urn:microsoft.com/office/officeart/2005/8/layout/list1"/>
    <dgm:cxn modelId="{4B936174-5261-4380-9818-F1F8B9EEBE86}" type="presOf" srcId="{6D041710-160F-4B27-9E77-50B6364DAF1B}" destId="{1ABAFB37-7060-449C-985D-ED6D088DC3D3}" srcOrd="0" destOrd="1" presId="urn:microsoft.com/office/officeart/2005/8/layout/list1"/>
    <dgm:cxn modelId="{2112857F-A107-4BFF-99EA-306B7EFDD87D}" srcId="{7E9AA5FE-7FBA-4907-AF51-5529E9942873}" destId="{61C7BD7E-D5D9-44D8-ADA0-64BC536C5E84}" srcOrd="0" destOrd="0" parTransId="{E101F25B-219A-4D85-9A43-839D034539C1}" sibTransId="{C8953842-2867-42AE-B553-59D661FD029C}"/>
    <dgm:cxn modelId="{EFFDA387-DCA9-49F2-A568-1EA2D347F63D}" type="presOf" srcId="{FE4D45B6-4086-45C9-86D1-55208B0672E7}" destId="{FF38CA7A-311D-4EBF-AF6B-FE957B8210A5}" srcOrd="0" destOrd="0" presId="urn:microsoft.com/office/officeart/2005/8/layout/list1"/>
    <dgm:cxn modelId="{597B5E8D-F515-49CE-B0C4-7C360A09147E}" type="presOf" srcId="{1D5E6E95-3250-4A3A-9374-2DE6ABABB207}" destId="{B98EABD7-E5C6-4931-8AB4-FA32834E08E8}" srcOrd="0" destOrd="0" presId="urn:microsoft.com/office/officeart/2005/8/layout/list1"/>
    <dgm:cxn modelId="{B346B79C-9BE0-4B30-AA12-0ACA97EAA0CF}" type="presOf" srcId="{7E9AA5FE-7FBA-4907-AF51-5529E9942873}" destId="{56C9F73A-9091-4331-BD4C-533F39FC7A00}" srcOrd="0" destOrd="0" presId="urn:microsoft.com/office/officeart/2005/8/layout/list1"/>
    <dgm:cxn modelId="{BAF18D9E-AEEE-4637-A022-E3574BAA1D7E}" srcId="{40747E76-1A72-4A85-B35B-11FE5C6721C9}" destId="{7E9AA5FE-7FBA-4907-AF51-5529E9942873}" srcOrd="2" destOrd="0" parTransId="{EAB55EC1-40FD-4731-B996-E1FB0D70FF2D}" sibTransId="{AEC58095-BFFF-40EC-8AA9-BD98F8DBEFAB}"/>
    <dgm:cxn modelId="{8D4017A8-64F6-48A1-84D7-5479853E7663}" srcId="{8E05BB43-009C-4514-A939-89CA5E4B5E9B}" destId="{FE4D45B6-4086-45C9-86D1-55208B0672E7}" srcOrd="0" destOrd="0" parTransId="{4777BE6A-F2BB-43A3-9650-28607DA241CE}" sibTransId="{502F478B-4DF7-4F59-95B6-4B87FE70C4E4}"/>
    <dgm:cxn modelId="{28009FB4-B520-46BD-B063-B23FD425158A}" type="presOf" srcId="{8E05BB43-009C-4514-A939-89CA5E4B5E9B}" destId="{A8AA9E70-FD2E-4CAC-B7D1-FD991D557D57}" srcOrd="0" destOrd="0" presId="urn:microsoft.com/office/officeart/2005/8/layout/list1"/>
    <dgm:cxn modelId="{E26296BD-06EC-49CD-BFAC-387952CB88BC}" type="presOf" srcId="{1D5E6E95-3250-4A3A-9374-2DE6ABABB207}" destId="{78A8B0F8-1587-4318-B913-8A273E9FFFE8}" srcOrd="1" destOrd="0" presId="urn:microsoft.com/office/officeart/2005/8/layout/list1"/>
    <dgm:cxn modelId="{BCA115C0-4304-4F45-8E4D-ACB1CC281EF8}" srcId="{40747E76-1A72-4A85-B35B-11FE5C6721C9}" destId="{1D5E6E95-3250-4A3A-9374-2DE6ABABB207}" srcOrd="1" destOrd="0" parTransId="{862A04B0-A346-48C3-B968-F7CBDF56F301}" sibTransId="{0B507FFD-C949-484D-837B-0EB9A02A8C93}"/>
    <dgm:cxn modelId="{673839D6-5CA1-4D27-ABDF-C9B10C786DE9}" srcId="{1D5E6E95-3250-4A3A-9374-2DE6ABABB207}" destId="{4626475D-7AD9-43F4-A429-24BF6C594D71}" srcOrd="0" destOrd="0" parTransId="{04F29C66-DE4A-4F2D-8E96-2CF50E6F228E}" sibTransId="{7DD6B2D0-BB7A-4508-B5E6-DD96356015AF}"/>
    <dgm:cxn modelId="{FB9043D8-438E-46F7-A969-849C31D09539}" type="presOf" srcId="{8E05BB43-009C-4514-A939-89CA5E4B5E9B}" destId="{13A81DC4-9560-4CCF-A65A-C57EA09100D9}" srcOrd="1" destOrd="0" presId="urn:microsoft.com/office/officeart/2005/8/layout/list1"/>
    <dgm:cxn modelId="{13A22CEC-526B-44D8-9183-9968177F9714}" srcId="{1D5E6E95-3250-4A3A-9374-2DE6ABABB207}" destId="{6D041710-160F-4B27-9E77-50B6364DAF1B}" srcOrd="1" destOrd="0" parTransId="{0294EC06-3AC1-435E-ABAF-BA9936666D56}" sibTransId="{6D85FC9E-4897-48D2-9C83-63EB3E10C3A7}"/>
    <dgm:cxn modelId="{D5D95DEF-05B3-4A6E-B576-5364D1C7BAFE}" type="presOf" srcId="{7E9AA5FE-7FBA-4907-AF51-5529E9942873}" destId="{DFDB99E4-4836-4D90-986D-E52782FCBA95}" srcOrd="1" destOrd="0" presId="urn:microsoft.com/office/officeart/2005/8/layout/list1"/>
    <dgm:cxn modelId="{C01F08FE-0B36-4B63-B196-D9384F719045}" type="presOf" srcId="{98E4E2B6-EF47-4C3C-9B26-F473E7EC4B97}" destId="{FF38CA7A-311D-4EBF-AF6B-FE957B8210A5}" srcOrd="0" destOrd="1" presId="urn:microsoft.com/office/officeart/2005/8/layout/list1"/>
    <dgm:cxn modelId="{D4CD134E-B060-4830-880E-AE14C2E54433}" type="presParOf" srcId="{5A5C1246-2CFA-4A45-99EC-37A1A7DB5404}" destId="{2FD17203-CC9A-4E61-B1DE-69474231BEB9}" srcOrd="0" destOrd="0" presId="urn:microsoft.com/office/officeart/2005/8/layout/list1"/>
    <dgm:cxn modelId="{B4B65B9F-FA8E-4913-AC0B-985678597301}" type="presParOf" srcId="{2FD17203-CC9A-4E61-B1DE-69474231BEB9}" destId="{A8AA9E70-FD2E-4CAC-B7D1-FD991D557D57}" srcOrd="0" destOrd="0" presId="urn:microsoft.com/office/officeart/2005/8/layout/list1"/>
    <dgm:cxn modelId="{02A1428B-3FE9-4121-A36C-7D10CAF00D8D}" type="presParOf" srcId="{2FD17203-CC9A-4E61-B1DE-69474231BEB9}" destId="{13A81DC4-9560-4CCF-A65A-C57EA09100D9}" srcOrd="1" destOrd="0" presId="urn:microsoft.com/office/officeart/2005/8/layout/list1"/>
    <dgm:cxn modelId="{650F5BEF-5B68-479A-B815-2623CFB070BD}" type="presParOf" srcId="{5A5C1246-2CFA-4A45-99EC-37A1A7DB5404}" destId="{A074B03C-F5FC-429F-ADE8-1FCE62D74269}" srcOrd="1" destOrd="0" presId="urn:microsoft.com/office/officeart/2005/8/layout/list1"/>
    <dgm:cxn modelId="{3739AEBD-791B-4B4C-937D-0FE27A635DE7}" type="presParOf" srcId="{5A5C1246-2CFA-4A45-99EC-37A1A7DB5404}" destId="{FF38CA7A-311D-4EBF-AF6B-FE957B8210A5}" srcOrd="2" destOrd="0" presId="urn:microsoft.com/office/officeart/2005/8/layout/list1"/>
    <dgm:cxn modelId="{759AC15F-E386-4128-AFF5-FD146592023E}" type="presParOf" srcId="{5A5C1246-2CFA-4A45-99EC-37A1A7DB5404}" destId="{C46B8FD1-DAB2-421F-B18E-8BE541B3B84C}" srcOrd="3" destOrd="0" presId="urn:microsoft.com/office/officeart/2005/8/layout/list1"/>
    <dgm:cxn modelId="{29319AA1-2BD0-4715-84DF-C9FC35C32685}" type="presParOf" srcId="{5A5C1246-2CFA-4A45-99EC-37A1A7DB5404}" destId="{9B053EE6-858D-4E35-AEDC-B6AC35D512C8}" srcOrd="4" destOrd="0" presId="urn:microsoft.com/office/officeart/2005/8/layout/list1"/>
    <dgm:cxn modelId="{F0CC7643-AC56-46A2-9923-9861F6DBC596}" type="presParOf" srcId="{9B053EE6-858D-4E35-AEDC-B6AC35D512C8}" destId="{B98EABD7-E5C6-4931-8AB4-FA32834E08E8}" srcOrd="0" destOrd="0" presId="urn:microsoft.com/office/officeart/2005/8/layout/list1"/>
    <dgm:cxn modelId="{D1F23ECB-7F78-45E4-8DCA-63F0D9F3CC54}" type="presParOf" srcId="{9B053EE6-858D-4E35-AEDC-B6AC35D512C8}" destId="{78A8B0F8-1587-4318-B913-8A273E9FFFE8}" srcOrd="1" destOrd="0" presId="urn:microsoft.com/office/officeart/2005/8/layout/list1"/>
    <dgm:cxn modelId="{A241338D-F9DE-493B-A84B-9FF97C95405F}" type="presParOf" srcId="{5A5C1246-2CFA-4A45-99EC-37A1A7DB5404}" destId="{5BB68235-F658-43A9-9B66-B4DF050A1CC4}" srcOrd="5" destOrd="0" presId="urn:microsoft.com/office/officeart/2005/8/layout/list1"/>
    <dgm:cxn modelId="{821FF2B5-A2C5-45FC-BEEB-08ADA9A4AD2B}" type="presParOf" srcId="{5A5C1246-2CFA-4A45-99EC-37A1A7DB5404}" destId="{1ABAFB37-7060-449C-985D-ED6D088DC3D3}" srcOrd="6" destOrd="0" presId="urn:microsoft.com/office/officeart/2005/8/layout/list1"/>
    <dgm:cxn modelId="{A36D25CE-E63A-480A-8211-E06B36810905}" type="presParOf" srcId="{5A5C1246-2CFA-4A45-99EC-37A1A7DB5404}" destId="{42FEDEE0-36B0-4916-9941-25D6A4AF34D6}" srcOrd="7" destOrd="0" presId="urn:microsoft.com/office/officeart/2005/8/layout/list1"/>
    <dgm:cxn modelId="{50865BB9-9BE8-48DA-B5C0-10D05FC1D952}" type="presParOf" srcId="{5A5C1246-2CFA-4A45-99EC-37A1A7DB5404}" destId="{7483CF06-07BD-4A8E-8BF0-B35C71F12F61}" srcOrd="8" destOrd="0" presId="urn:microsoft.com/office/officeart/2005/8/layout/list1"/>
    <dgm:cxn modelId="{0FD5D96C-00F9-4B97-8051-A9EB717C597A}" type="presParOf" srcId="{7483CF06-07BD-4A8E-8BF0-B35C71F12F61}" destId="{56C9F73A-9091-4331-BD4C-533F39FC7A00}" srcOrd="0" destOrd="0" presId="urn:microsoft.com/office/officeart/2005/8/layout/list1"/>
    <dgm:cxn modelId="{60151A57-2C7E-4842-ACC2-CF4EF6F6DB92}" type="presParOf" srcId="{7483CF06-07BD-4A8E-8BF0-B35C71F12F61}" destId="{DFDB99E4-4836-4D90-986D-E52782FCBA95}" srcOrd="1" destOrd="0" presId="urn:microsoft.com/office/officeart/2005/8/layout/list1"/>
    <dgm:cxn modelId="{2AC4221B-101B-45A9-8B8E-A60AC3885FB7}" type="presParOf" srcId="{5A5C1246-2CFA-4A45-99EC-37A1A7DB5404}" destId="{5BA0F5C1-17EB-4C47-971A-3D29EC8E0C0D}" srcOrd="9" destOrd="0" presId="urn:microsoft.com/office/officeart/2005/8/layout/list1"/>
    <dgm:cxn modelId="{CACF2DA4-8842-4B19-A1AA-5212BFA709E1}" type="presParOf" srcId="{5A5C1246-2CFA-4A45-99EC-37A1A7DB5404}" destId="{08DCDAB3-C240-4AA0-A777-7D48EAD9E126}"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4993A-C711-4DFE-A47F-E55D6F69FE65}">
      <dsp:nvSpPr>
        <dsp:cNvPr id="0" name=""/>
        <dsp:cNvSpPr/>
      </dsp:nvSpPr>
      <dsp:spPr>
        <a:xfrm rot="10800000">
          <a:off x="2348249" y="4647"/>
          <a:ext cx="8261921" cy="106895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1380" tIns="91440" rIns="170688" bIns="91440" numCol="1" spcCol="1270" anchor="ctr" anchorCtr="0">
          <a:noAutofit/>
        </a:bodyPr>
        <a:lstStyle/>
        <a:p>
          <a:pPr marL="0" lvl="0" indent="0" algn="ctr" defTabSz="1066800">
            <a:lnSpc>
              <a:spcPct val="90000"/>
            </a:lnSpc>
            <a:spcBef>
              <a:spcPct val="0"/>
            </a:spcBef>
            <a:spcAft>
              <a:spcPct val="35000"/>
            </a:spcAft>
            <a:buFont typeface="+mj-lt"/>
            <a:buNone/>
          </a:pPr>
          <a:r>
            <a:rPr lang="nl-BE" sz="2400" kern="1200" dirty="0"/>
            <a:t>Populatiemanagement chronisch zieken: zorgen dat de hele doelgroep in fase 1 B bereikt wordt.</a:t>
          </a:r>
        </a:p>
      </dsp:txBody>
      <dsp:txXfrm rot="10800000">
        <a:off x="2615488" y="4647"/>
        <a:ext cx="7994682" cy="1068956"/>
      </dsp:txXfrm>
    </dsp:sp>
    <dsp:sp modelId="{BE2AB47B-8E84-4855-AEA0-70C662B72C1D}">
      <dsp:nvSpPr>
        <dsp:cNvPr id="0" name=""/>
        <dsp:cNvSpPr/>
      </dsp:nvSpPr>
      <dsp:spPr>
        <a:xfrm>
          <a:off x="1813771" y="4647"/>
          <a:ext cx="1068956" cy="106895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B157CB-9906-4BFB-B22B-EDD1C5C93B70}">
      <dsp:nvSpPr>
        <dsp:cNvPr id="0" name=""/>
        <dsp:cNvSpPr/>
      </dsp:nvSpPr>
      <dsp:spPr>
        <a:xfrm rot="10800000">
          <a:off x="2348249" y="1392695"/>
          <a:ext cx="8261921" cy="1068956"/>
        </a:xfrm>
        <a:prstGeom prst="homePlat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1380" tIns="91440" rIns="170688" bIns="91440" numCol="1" spcCol="1270" anchor="ctr" anchorCtr="0">
          <a:noAutofit/>
        </a:bodyPr>
        <a:lstStyle/>
        <a:p>
          <a:pPr marL="0" lvl="0" indent="0" algn="ctr" defTabSz="1066800">
            <a:lnSpc>
              <a:spcPct val="90000"/>
            </a:lnSpc>
            <a:spcBef>
              <a:spcPct val="0"/>
            </a:spcBef>
            <a:spcAft>
              <a:spcPct val="35000"/>
            </a:spcAft>
            <a:buFont typeface="+mj-lt"/>
            <a:buNone/>
          </a:pPr>
          <a:r>
            <a:rPr lang="nl-BE" sz="2400" kern="1200" dirty="0" err="1"/>
            <a:t>Pro-actieve</a:t>
          </a:r>
          <a:r>
            <a:rPr lang="nl-BE" sz="2400" kern="1200" dirty="0"/>
            <a:t> sensibilisatie en ondersteuning van de chronisch zieken.</a:t>
          </a:r>
        </a:p>
      </dsp:txBody>
      <dsp:txXfrm rot="10800000">
        <a:off x="2615488" y="1392695"/>
        <a:ext cx="7994682" cy="1068956"/>
      </dsp:txXfrm>
    </dsp:sp>
    <dsp:sp modelId="{E62EBB76-9EDA-433A-AB1C-D76D74B7E2FC}">
      <dsp:nvSpPr>
        <dsp:cNvPr id="0" name=""/>
        <dsp:cNvSpPr/>
      </dsp:nvSpPr>
      <dsp:spPr>
        <a:xfrm>
          <a:off x="1813771" y="1392695"/>
          <a:ext cx="1068956" cy="106895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64404-31B7-4D4B-8767-52D829B449EF}">
      <dsp:nvSpPr>
        <dsp:cNvPr id="0" name=""/>
        <dsp:cNvSpPr/>
      </dsp:nvSpPr>
      <dsp:spPr>
        <a:xfrm rot="10800000">
          <a:off x="2348249" y="2780743"/>
          <a:ext cx="8261921" cy="1068956"/>
        </a:xfrm>
        <a:prstGeom prst="homePlat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1380" tIns="91440" rIns="170688" bIns="91440" numCol="1" spcCol="1270" anchor="ctr" anchorCtr="0">
          <a:noAutofit/>
        </a:bodyPr>
        <a:lstStyle/>
        <a:p>
          <a:pPr marL="0" lvl="0" indent="0" algn="ctr" defTabSz="1066800">
            <a:lnSpc>
              <a:spcPct val="90000"/>
            </a:lnSpc>
            <a:spcBef>
              <a:spcPct val="0"/>
            </a:spcBef>
            <a:spcAft>
              <a:spcPct val="35000"/>
            </a:spcAft>
            <a:buFont typeface="+mj-lt"/>
            <a:buNone/>
          </a:pPr>
          <a:r>
            <a:rPr lang="nl-BE" sz="2400" kern="1200" dirty="0"/>
            <a:t>Opvolging bijwerkingen via systeem van farmacovigilantie – specifiek gericht op de chronisch zieken.</a:t>
          </a:r>
        </a:p>
      </dsp:txBody>
      <dsp:txXfrm rot="10800000">
        <a:off x="2615488" y="2780743"/>
        <a:ext cx="7994682" cy="1068956"/>
      </dsp:txXfrm>
    </dsp:sp>
    <dsp:sp modelId="{FF116A9C-7A42-434C-BE78-6D95EF87E30E}">
      <dsp:nvSpPr>
        <dsp:cNvPr id="0" name=""/>
        <dsp:cNvSpPr/>
      </dsp:nvSpPr>
      <dsp:spPr>
        <a:xfrm>
          <a:off x="1813771" y="2780743"/>
          <a:ext cx="1068956" cy="106895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6A2A31-3E73-45ED-B2F0-6B6A35C11158}">
      <dsp:nvSpPr>
        <dsp:cNvPr id="0" name=""/>
        <dsp:cNvSpPr/>
      </dsp:nvSpPr>
      <dsp:spPr>
        <a:xfrm rot="10800000">
          <a:off x="2348249" y="4168791"/>
          <a:ext cx="8261921" cy="1068956"/>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1380" tIns="91440" rIns="170688" bIns="91440" numCol="1" spcCol="1270" anchor="ctr" anchorCtr="0">
          <a:noAutofit/>
        </a:bodyPr>
        <a:lstStyle/>
        <a:p>
          <a:pPr marL="0" lvl="0" indent="0" algn="ctr" defTabSz="1066800">
            <a:lnSpc>
              <a:spcPct val="90000"/>
            </a:lnSpc>
            <a:spcBef>
              <a:spcPct val="0"/>
            </a:spcBef>
            <a:spcAft>
              <a:spcPct val="35000"/>
            </a:spcAft>
            <a:buFont typeface="+mj-lt"/>
            <a:buNone/>
          </a:pPr>
          <a:r>
            <a:rPr lang="nl-BE" sz="2400" kern="1200" dirty="0"/>
            <a:t>Interdisciplinaire communicatie tussen zorgverleners in de eerstelijn.</a:t>
          </a:r>
        </a:p>
      </dsp:txBody>
      <dsp:txXfrm rot="10800000">
        <a:off x="2615488" y="4168791"/>
        <a:ext cx="7994682" cy="1068956"/>
      </dsp:txXfrm>
    </dsp:sp>
    <dsp:sp modelId="{1835F576-9555-4272-B595-E92FEAF858C0}">
      <dsp:nvSpPr>
        <dsp:cNvPr id="0" name=""/>
        <dsp:cNvSpPr/>
      </dsp:nvSpPr>
      <dsp:spPr>
        <a:xfrm>
          <a:off x="1813771" y="4168791"/>
          <a:ext cx="1068956" cy="106895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8CA7A-311D-4EBF-AF6B-FE957B8210A5}">
      <dsp:nvSpPr>
        <dsp:cNvPr id="0" name=""/>
        <dsp:cNvSpPr/>
      </dsp:nvSpPr>
      <dsp:spPr>
        <a:xfrm>
          <a:off x="0" y="316670"/>
          <a:ext cx="1066482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709" tIns="354076" rIns="827709" bIns="120904" numCol="1" spcCol="1270" anchor="t" anchorCtr="0">
          <a:noAutofit/>
        </a:bodyPr>
        <a:lstStyle/>
        <a:p>
          <a:pPr marL="171450" lvl="1" indent="-171450" algn="l" defTabSz="755650">
            <a:lnSpc>
              <a:spcPct val="90000"/>
            </a:lnSpc>
            <a:spcBef>
              <a:spcPct val="0"/>
            </a:spcBef>
            <a:spcAft>
              <a:spcPct val="15000"/>
            </a:spcAft>
            <a:buChar char="•"/>
          </a:pPr>
          <a:r>
            <a:rPr lang="nl-BE" sz="1700" kern="1200" dirty="0"/>
            <a:t>Sensibiliseren van de bevolking i.v.m. het belang van vaccineren tegen COVID-19</a:t>
          </a:r>
        </a:p>
        <a:p>
          <a:pPr marL="171450" lvl="1" indent="-171450" algn="l" defTabSz="755650">
            <a:lnSpc>
              <a:spcPct val="90000"/>
            </a:lnSpc>
            <a:spcBef>
              <a:spcPct val="0"/>
            </a:spcBef>
            <a:spcAft>
              <a:spcPct val="15000"/>
            </a:spcAft>
            <a:buChar char="•"/>
          </a:pPr>
          <a:r>
            <a:rPr lang="nl-BE" sz="1700" kern="1200" dirty="0"/>
            <a:t>Indien weerstand of vragen van de patiënt: nagaan waarom/welke vragen, en proberen extra informatie te geven vanuit je experten rol als zorgverlener</a:t>
          </a:r>
        </a:p>
      </dsp:txBody>
      <dsp:txXfrm>
        <a:off x="0" y="316670"/>
        <a:ext cx="10664825" cy="1231650"/>
      </dsp:txXfrm>
    </dsp:sp>
    <dsp:sp modelId="{13A81DC4-9560-4CCF-A65A-C57EA09100D9}">
      <dsp:nvSpPr>
        <dsp:cNvPr id="0" name=""/>
        <dsp:cNvSpPr/>
      </dsp:nvSpPr>
      <dsp:spPr>
        <a:xfrm>
          <a:off x="533241" y="65750"/>
          <a:ext cx="7465377"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73" tIns="0" rIns="282173" bIns="0" numCol="1" spcCol="1270" anchor="ctr" anchorCtr="0">
          <a:noAutofit/>
        </a:bodyPr>
        <a:lstStyle/>
        <a:p>
          <a:pPr marL="0" lvl="0" indent="0" algn="l" defTabSz="755650">
            <a:lnSpc>
              <a:spcPct val="90000"/>
            </a:lnSpc>
            <a:spcBef>
              <a:spcPct val="0"/>
            </a:spcBef>
            <a:spcAft>
              <a:spcPct val="35000"/>
            </a:spcAft>
            <a:buNone/>
          </a:pPr>
          <a:r>
            <a:rPr lang="nl-BE" sz="1700" kern="1200" dirty="0"/>
            <a:t>Sensibilisatie</a:t>
          </a:r>
        </a:p>
      </dsp:txBody>
      <dsp:txXfrm>
        <a:off x="557739" y="90248"/>
        <a:ext cx="7416381" cy="452844"/>
      </dsp:txXfrm>
    </dsp:sp>
    <dsp:sp modelId="{1ABAFB37-7060-449C-985D-ED6D088DC3D3}">
      <dsp:nvSpPr>
        <dsp:cNvPr id="0" name=""/>
        <dsp:cNvSpPr/>
      </dsp:nvSpPr>
      <dsp:spPr>
        <a:xfrm>
          <a:off x="0" y="1891040"/>
          <a:ext cx="10664825" cy="1472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709" tIns="354076" rIns="827709" bIns="120904" numCol="1" spcCol="1270" anchor="t" anchorCtr="0">
          <a:noAutofit/>
        </a:bodyPr>
        <a:lstStyle/>
        <a:p>
          <a:pPr marL="171450" lvl="1" indent="-171450" algn="l" defTabSz="755650">
            <a:lnSpc>
              <a:spcPct val="90000"/>
            </a:lnSpc>
            <a:spcBef>
              <a:spcPct val="0"/>
            </a:spcBef>
            <a:spcAft>
              <a:spcPct val="15000"/>
            </a:spcAft>
            <a:buChar char="•"/>
          </a:pPr>
          <a:r>
            <a:rPr lang="nl-BE" sz="1700" kern="1200" dirty="0"/>
            <a:t>Wees als zorgverlener goed op de hoogte i.v.m. de procedure rond oproepen tot COVID-19 vaccinatie.</a:t>
          </a:r>
        </a:p>
        <a:p>
          <a:pPr marL="171450" lvl="1" indent="-171450" algn="l" defTabSz="755650">
            <a:lnSpc>
              <a:spcPct val="90000"/>
            </a:lnSpc>
            <a:spcBef>
              <a:spcPct val="0"/>
            </a:spcBef>
            <a:spcAft>
              <a:spcPct val="15000"/>
            </a:spcAft>
            <a:buChar char="•"/>
          </a:pPr>
          <a:r>
            <a:rPr lang="nl-BE" sz="1700" kern="1200" dirty="0"/>
            <a:t>Ondersteun de patiënten i.v.m. het online/telefonisch bevestigen/</a:t>
          </a:r>
          <a:r>
            <a:rPr lang="nl-BE" sz="1700" kern="1200" dirty="0" err="1"/>
            <a:t>herboeken</a:t>
          </a:r>
          <a:r>
            <a:rPr lang="nl-BE" sz="1700" kern="1200" dirty="0"/>
            <a:t> van hun afspraak voor vaccinatie</a:t>
          </a:r>
        </a:p>
      </dsp:txBody>
      <dsp:txXfrm>
        <a:off x="0" y="1891040"/>
        <a:ext cx="10664825" cy="1472625"/>
      </dsp:txXfrm>
    </dsp:sp>
    <dsp:sp modelId="{78A8B0F8-1587-4318-B913-8A273E9FFFE8}">
      <dsp:nvSpPr>
        <dsp:cNvPr id="0" name=""/>
        <dsp:cNvSpPr/>
      </dsp:nvSpPr>
      <dsp:spPr>
        <a:xfrm>
          <a:off x="533241" y="1640120"/>
          <a:ext cx="7465377"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73" tIns="0" rIns="282173" bIns="0" numCol="1" spcCol="1270" anchor="ctr" anchorCtr="0">
          <a:noAutofit/>
        </a:bodyPr>
        <a:lstStyle/>
        <a:p>
          <a:pPr marL="0" lvl="0" indent="0" algn="l" defTabSz="755650">
            <a:lnSpc>
              <a:spcPct val="90000"/>
            </a:lnSpc>
            <a:spcBef>
              <a:spcPct val="0"/>
            </a:spcBef>
            <a:spcAft>
              <a:spcPct val="35000"/>
            </a:spcAft>
            <a:buNone/>
          </a:pPr>
          <a:r>
            <a:rPr lang="nl-BE" sz="1700" kern="1200" dirty="0"/>
            <a:t>Ondersteuning</a:t>
          </a:r>
        </a:p>
      </dsp:txBody>
      <dsp:txXfrm>
        <a:off x="557739" y="1664618"/>
        <a:ext cx="7416381" cy="452844"/>
      </dsp:txXfrm>
    </dsp:sp>
    <dsp:sp modelId="{08DCDAB3-C240-4AA0-A777-7D48EAD9E126}">
      <dsp:nvSpPr>
        <dsp:cNvPr id="0" name=""/>
        <dsp:cNvSpPr/>
      </dsp:nvSpPr>
      <dsp:spPr>
        <a:xfrm>
          <a:off x="0" y="3706385"/>
          <a:ext cx="10664825" cy="722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709" tIns="354076" rIns="827709" bIns="120904" numCol="1" spcCol="1270" anchor="t" anchorCtr="0">
          <a:noAutofit/>
        </a:bodyPr>
        <a:lstStyle/>
        <a:p>
          <a:pPr marL="171450" lvl="1" indent="-171450" algn="l" defTabSz="755650">
            <a:lnSpc>
              <a:spcPct val="90000"/>
            </a:lnSpc>
            <a:spcBef>
              <a:spcPct val="0"/>
            </a:spcBef>
            <a:spcAft>
              <a:spcPct val="15000"/>
            </a:spcAft>
            <a:buChar char="•"/>
          </a:pPr>
          <a:r>
            <a:rPr lang="nl-BE" sz="1700" kern="1200" dirty="0"/>
            <a:t>Wees alert voor nevenwerkingen door vaccinatie: rapporteren</a:t>
          </a:r>
        </a:p>
      </dsp:txBody>
      <dsp:txXfrm>
        <a:off x="0" y="3706385"/>
        <a:ext cx="10664825" cy="722925"/>
      </dsp:txXfrm>
    </dsp:sp>
    <dsp:sp modelId="{DFDB99E4-4836-4D90-986D-E52782FCBA95}">
      <dsp:nvSpPr>
        <dsp:cNvPr id="0" name=""/>
        <dsp:cNvSpPr/>
      </dsp:nvSpPr>
      <dsp:spPr>
        <a:xfrm>
          <a:off x="533241" y="3455465"/>
          <a:ext cx="7465377"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73" tIns="0" rIns="282173" bIns="0" numCol="1" spcCol="1270" anchor="ctr" anchorCtr="0">
          <a:noAutofit/>
        </a:bodyPr>
        <a:lstStyle/>
        <a:p>
          <a:pPr marL="0" lvl="0" indent="0" algn="l" defTabSz="755650">
            <a:lnSpc>
              <a:spcPct val="90000"/>
            </a:lnSpc>
            <a:spcBef>
              <a:spcPct val="0"/>
            </a:spcBef>
            <a:spcAft>
              <a:spcPct val="35000"/>
            </a:spcAft>
            <a:buNone/>
          </a:pPr>
          <a:r>
            <a:rPr lang="nl-BE" sz="1700" kern="1200" dirty="0"/>
            <a:t>Opvolgen nevenwerkingen</a:t>
          </a:r>
        </a:p>
      </dsp:txBody>
      <dsp:txXfrm>
        <a:off x="557739" y="3479963"/>
        <a:ext cx="7416381"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85557" cy="502755"/>
          </a:xfrm>
          <a:prstGeom prst="rect">
            <a:avLst/>
          </a:prstGeom>
          <a:noFill/>
          <a:ln>
            <a:noFill/>
          </a:ln>
        </p:spPr>
        <p:txBody>
          <a:bodyPr spcFirstLastPara="1" wrap="square" lIns="96609" tIns="96609" rIns="96609" bIns="96609" anchor="t" anchorCtr="0"/>
          <a:lstStyle>
            <a:lvl1pPr marR="0" lvl="0" algn="l" rtl="0">
              <a:lnSpc>
                <a:spcPct val="100000"/>
              </a:lnSpc>
              <a:spcBef>
                <a:spcPts val="0"/>
              </a:spcBef>
              <a:spcAft>
                <a:spcPts val="0"/>
              </a:spcAft>
              <a:buClr>
                <a:schemeClr val="dk1"/>
              </a:buClr>
              <a:buSzPts val="12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02597" y="0"/>
            <a:ext cx="2985557" cy="502755"/>
          </a:xfrm>
          <a:prstGeom prst="rect">
            <a:avLst/>
          </a:prstGeom>
          <a:noFill/>
          <a:ln>
            <a:noFill/>
          </a:ln>
        </p:spPr>
        <p:txBody>
          <a:bodyPr spcFirstLastPara="1" wrap="square" lIns="96609" tIns="96609" rIns="96609" bIns="96609" anchor="t" anchorCtr="0"/>
          <a:lstStyle>
            <a:lvl1pPr marR="0" lvl="0" algn="r" rtl="0">
              <a:lnSpc>
                <a:spcPct val="100000"/>
              </a:lnSpc>
              <a:spcBef>
                <a:spcPts val="0"/>
              </a:spcBef>
              <a:spcAft>
                <a:spcPts val="0"/>
              </a:spcAft>
              <a:buClr>
                <a:schemeClr val="dk1"/>
              </a:buClr>
              <a:buSzPts val="12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39738" y="1252538"/>
            <a:ext cx="6010275"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8976" y="4822269"/>
            <a:ext cx="5511799" cy="3945493"/>
          </a:xfrm>
          <a:prstGeom prst="rect">
            <a:avLst/>
          </a:prstGeom>
          <a:noFill/>
          <a:ln>
            <a:noFill/>
          </a:ln>
        </p:spPr>
        <p:txBody>
          <a:bodyPr spcFirstLastPara="1" wrap="square" lIns="96609" tIns="96609" rIns="96609" bIns="96609"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517546"/>
            <a:ext cx="2985557" cy="502753"/>
          </a:xfrm>
          <a:prstGeom prst="rect">
            <a:avLst/>
          </a:prstGeom>
          <a:noFill/>
          <a:ln>
            <a:noFill/>
          </a:ln>
        </p:spPr>
        <p:txBody>
          <a:bodyPr spcFirstLastPara="1" wrap="square" lIns="96609" tIns="96609" rIns="96609" bIns="96609" anchor="b" anchorCtr="0"/>
          <a:lstStyle>
            <a:lvl1pPr marR="0" lvl="0" algn="l" rtl="0">
              <a:lnSpc>
                <a:spcPct val="100000"/>
              </a:lnSpc>
              <a:spcBef>
                <a:spcPts val="0"/>
              </a:spcBef>
              <a:spcAft>
                <a:spcPts val="0"/>
              </a:spcAft>
              <a:buClr>
                <a:schemeClr val="dk1"/>
              </a:buClr>
              <a:buSzPts val="1200"/>
              <a:buFont typeface="Calibri"/>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02597" y="9517546"/>
            <a:ext cx="2985557" cy="502753"/>
          </a:xfrm>
          <a:prstGeom prst="rect">
            <a:avLst/>
          </a:prstGeom>
          <a:noFill/>
          <a:ln>
            <a:noFill/>
          </a:ln>
        </p:spPr>
        <p:txBody>
          <a:bodyPr spcFirstLastPara="1" wrap="square" lIns="96609" tIns="48291" rIns="96609" bIns="48291" anchor="b" anchorCtr="0">
            <a:noAutofit/>
          </a:bodyPr>
          <a:lstStyle/>
          <a:p>
            <a:pPr algn="r">
              <a:buClr>
                <a:schemeClr val="dk1"/>
              </a:buClr>
              <a:buSzPts val="300"/>
            </a:pPr>
            <a:fld id="{00000000-1234-1234-1234-123412341234}" type="slidenum">
              <a:rPr lang="nl-BE" sz="1300" smtClean="0">
                <a:solidFill>
                  <a:schemeClr val="dk1"/>
                </a:solidFill>
                <a:latin typeface="Calibri"/>
                <a:ea typeface="Calibri"/>
                <a:cs typeface="Calibri"/>
                <a:sym typeface="Calibri"/>
              </a:rPr>
              <a:pPr algn="r">
                <a:buClr>
                  <a:schemeClr val="dk1"/>
                </a:buClr>
                <a:buSzPts val="300"/>
              </a:pPr>
              <a:t>‹#›</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03162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sym typeface="Wingdings" panose="05000000000000000000" pitchFamily="2" charset="2"/>
              </a:rPr>
              <a:t>Met dit programma willen we graag focussen op de eerstelijn, meer specifiek: binnen de eerste lijn de krachten bundelen voor een hogere vaccinatiegraad van (risico)-doelgroepen in kader van COVID-19 vaccinatie.</a:t>
            </a:r>
          </a:p>
          <a:p>
            <a:pPr>
              <a:buFont typeface="Arial" panose="020B0604020202020204" pitchFamily="34" charset="0"/>
              <a:buChar char="•"/>
            </a:pPr>
            <a:r>
              <a:rPr lang="nl-BE" dirty="0">
                <a:sym typeface="Wingdings" panose="05000000000000000000" pitchFamily="2" charset="2"/>
              </a:rPr>
              <a:t>De presentatie werd opgesteld door Zorgzaam Leuven.</a:t>
            </a:r>
          </a:p>
        </p:txBody>
      </p:sp>
      <p:sp>
        <p:nvSpPr>
          <p:cNvPr id="4" name="Tijdelijke aanduiding voor dianummer 3"/>
          <p:cNvSpPr>
            <a:spLocks noGrp="1"/>
          </p:cNvSpPr>
          <p:nvPr>
            <p:ph type="sldNum" idx="10"/>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1</a:t>
            </a:fld>
            <a:endParaRPr lang="nl-BE"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042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11</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321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We bekijken hier even een aantal contra-indicaties, maar we gaan hier tijdens de casussen nog dieper op in. </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12</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579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Doelgroepen voor prioritaire doelgroepen volgens de Hoge Gezondheidsraad.</a:t>
            </a:r>
          </a:p>
          <a:p>
            <a:pPr marL="457200" marR="0" lvl="0" indent="-22860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nl-BE" dirty="0"/>
              <a:t>We gaan kort even door de groepen gaan, maar indien je het advies van de HGR wilt raadplegen, raden we aan om ‘</a:t>
            </a:r>
            <a:r>
              <a:rPr lang="nl-NL" dirty="0"/>
              <a:t>Advies 9618 - Prioritering van risicogroepen voor SARS-CoV-2 vaccinatie (Fase Ib)’ door te nemen (uitgebreid toegelicht).</a:t>
            </a:r>
          </a:p>
          <a:p>
            <a:pPr>
              <a:buFont typeface="Arial" panose="020B0604020202020204" pitchFamily="34" charset="0"/>
              <a:buChar char="•"/>
            </a:pPr>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13</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892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Kort deze slide overlopen qua aandoeningen die behoren tot de eerste prioriteit. </a:t>
            </a:r>
          </a:p>
          <a:p>
            <a:pPr marL="457200" marR="0" lvl="0" indent="-22860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nl-BE" dirty="0"/>
              <a:t>Bron: https://mailchi.mp/health.belgium.be/persbericht-hgr-fase1b</a:t>
            </a:r>
          </a:p>
          <a:p>
            <a:pPr marL="228600" indent="0">
              <a:buFont typeface="Arial" panose="020B0604020202020204" pitchFamily="34" charset="0"/>
              <a:buNone/>
            </a:pPr>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14</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9176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Leeftijdsverdeling van de risicogroepen, dus mensen die behoren tot eerste prioriteit maar jonger zijn dat 65 jaar.</a:t>
            </a:r>
          </a:p>
          <a:p>
            <a:pPr>
              <a:buFont typeface="Arial" panose="020B0604020202020204" pitchFamily="34" charset="0"/>
              <a:buChar char="•"/>
            </a:pPr>
            <a:r>
              <a:rPr lang="nl-BE" dirty="0"/>
              <a:t>We zien dat de leeftijden 18 tot 44 relatief weinig aandeel betreft, en dat de meeste risicopatiënten van de prioritaire doelgroepen zicht situeren in de leeftijdscategorie 45 tot 64 jaar.</a:t>
            </a:r>
          </a:p>
          <a:p>
            <a:pPr>
              <a:buFont typeface="Arial" panose="020B0604020202020204" pitchFamily="34" charset="0"/>
              <a:buChar char="•"/>
            </a:pPr>
            <a:r>
              <a:rPr lang="nl-BE" dirty="0"/>
              <a:t>Voor Leuven zou dit gaan over 10.500 patiënten, en dan wetende dat er een 50-tal artsenpraktijken zijn, zou dit gaan over 210 patiënten per artsenpraktijk, die dus zouden opgelijst zullen worden via de lijsten van de artsen (bekomen via de query).</a:t>
            </a:r>
          </a:p>
          <a:p>
            <a:pPr>
              <a:buFont typeface="Arial" panose="020B0604020202020204" pitchFamily="34" charset="0"/>
              <a:buChar char="•"/>
            </a:pPr>
            <a:endParaRPr lang="nl-BE" dirty="0"/>
          </a:p>
          <a:p>
            <a:pPr marL="228600" indent="0">
              <a:buFont typeface="Arial" panose="020B0604020202020204" pitchFamily="34" charset="0"/>
              <a:buNone/>
            </a:pPr>
            <a:r>
              <a:rPr lang="nl-BE" dirty="0">
                <a:solidFill>
                  <a:srgbClr val="FF0000"/>
                </a:solidFill>
              </a:rPr>
              <a:t>Aan de moderator: in Leuven zijn er 100 000 inwoners. De laatste kolom deel je door 100 000, en je vermenigvuldigt met het aantal personen in de regio waar het MFO doorgaat (bv. aantal inwoners ELZ) </a:t>
            </a:r>
          </a:p>
          <a:p>
            <a:pPr marL="228600" indent="0">
              <a:buFont typeface="Arial" panose="020B0604020202020204" pitchFamily="34" charset="0"/>
              <a:buNone/>
            </a:pPr>
            <a:r>
              <a:rPr lang="nl-BE" dirty="0">
                <a:solidFill>
                  <a:srgbClr val="FF0000"/>
                </a:solidFill>
              </a:rPr>
              <a:t>Het aantal per artsenpraktijk: hiervoor moet je weten hoeveel artsenpraktijken er zijn in de regio</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15</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2446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marL="514350" indent="-285750">
              <a:buFont typeface="Arial" panose="020B0604020202020204" pitchFamily="34" charset="0"/>
              <a:buChar char="•"/>
            </a:pPr>
            <a:r>
              <a:rPr lang="nl-NL" sz="1300" dirty="0"/>
              <a:t>Dan definieert de HGR ook de prioriteit “ethisch of maatschappelijk”.</a:t>
            </a:r>
          </a:p>
          <a:p>
            <a:pPr marL="514350" indent="-285750">
              <a:buFont typeface="Arial" panose="020B0604020202020204" pitchFamily="34" charset="0"/>
              <a:buChar char="•"/>
            </a:pPr>
            <a:r>
              <a:rPr lang="nl-NL" sz="1300" dirty="0"/>
              <a:t>Deze groepen worden in de internationale literatuur genoemd als groepen die speciale aandacht vragen omdat zij een verhoogde maatschappelijke kwetsbaarheid hebben en eventuele </a:t>
            </a:r>
            <a:r>
              <a:rPr lang="nl-NL" sz="1300" dirty="0" err="1"/>
              <a:t>inequity</a:t>
            </a:r>
            <a:r>
              <a:rPr lang="nl-NL" sz="1300" dirty="0"/>
              <a:t> </a:t>
            </a:r>
          </a:p>
          <a:p>
            <a:pPr marL="514350" indent="-285750">
              <a:buFont typeface="Arial" panose="020B0604020202020204" pitchFamily="34" charset="0"/>
              <a:buChar char="•"/>
            </a:pPr>
            <a:r>
              <a:rPr lang="nl-NL" sz="1300" dirty="0"/>
              <a:t>Duidelijk maken dat men niet alleen zal kijken naar ‘medische gegevens’, maar ook naar ethisch en maatschappelijke kwesties;.</a:t>
            </a:r>
            <a:br>
              <a:rPr lang="nl-NL" dirty="0"/>
            </a:br>
            <a:r>
              <a:rPr lang="nl-NL" sz="1300" dirty="0"/>
              <a:t> </a:t>
            </a:r>
            <a:br>
              <a:rPr lang="nl-NL" dirty="0"/>
            </a:br>
            <a:r>
              <a:rPr lang="nl-NL" sz="1300" dirty="0"/>
              <a:t> </a:t>
            </a:r>
            <a:br>
              <a:rPr lang="nl-NL" dirty="0"/>
            </a:br>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16</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972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Dan definieert de HGR tweede en derde prioriteit.</a:t>
            </a:r>
          </a:p>
          <a:p>
            <a:pPr>
              <a:buFont typeface="Arial" panose="020B0604020202020204" pitchFamily="34" charset="0"/>
              <a:buChar char="•"/>
            </a:pPr>
            <a:r>
              <a:rPr lang="nl-BE" dirty="0"/>
              <a:t>Slide kort overlopen.</a:t>
            </a:r>
          </a:p>
          <a:p>
            <a:pPr>
              <a:buFont typeface="Arial" panose="020B0604020202020204" pitchFamily="34" charset="0"/>
              <a:buChar char="•"/>
            </a:pPr>
            <a:r>
              <a:rPr lang="nl-BE" dirty="0"/>
              <a:t>Dit gaat dus over aandoeningen die we ook terugvinden in de eerste prioriteit, maar dan nu voor de jongere leeftijdscategorie, namelijk 18-44 jaar.</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17</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5457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Belangrijk om na te denken wie we mogelijk zullen missen bij deze selectie.</a:t>
            </a:r>
          </a:p>
          <a:p>
            <a:pPr>
              <a:buFont typeface="Arial" panose="020B0604020202020204" pitchFamily="34" charset="0"/>
              <a:buChar char="•"/>
            </a:pPr>
            <a:r>
              <a:rPr lang="nl-BE" dirty="0"/>
              <a:t>Mensen met zeldzame ziekten, waarbij medicatie of aandoening misschien niet is geregistreerd bij arts.</a:t>
            </a:r>
          </a:p>
          <a:p>
            <a:pPr>
              <a:buFont typeface="Arial" panose="020B0604020202020204" pitchFamily="34" charset="0"/>
              <a:buChar char="•"/>
            </a:pPr>
            <a:r>
              <a:rPr lang="nl-BE" dirty="0"/>
              <a:t>mensen met obesitas, </a:t>
            </a:r>
            <a:r>
              <a:rPr lang="nl-BE" dirty="0" err="1"/>
              <a:t>vnl</a:t>
            </a:r>
            <a:r>
              <a:rPr lang="nl-BE" dirty="0"/>
              <a:t> de jonge mensen. </a:t>
            </a:r>
          </a:p>
          <a:p>
            <a:pPr lvl="1">
              <a:buFont typeface="Arial" panose="020B0604020202020204" pitchFamily="34" charset="0"/>
              <a:buChar char="•"/>
            </a:pPr>
            <a:r>
              <a:rPr lang="nl-BE" dirty="0"/>
              <a:t>BMI van de mensen zal ook vervat zitten in de query van de huisartsen, maar niet zeker of dat BMI altijd geregistreerd is in dossier arts (enkel wanneer gewicht en lengte is ingevuld op juiste plaats in dossier).</a:t>
            </a:r>
          </a:p>
          <a:p>
            <a:pPr lvl="1">
              <a:buFont typeface="Arial" panose="020B0604020202020204" pitchFamily="34" charset="0"/>
              <a:buChar char="•"/>
            </a:pPr>
            <a:r>
              <a:rPr lang="nl-BE" dirty="0"/>
              <a:t>45+ met obesitas zitten in eerste prioriteit. Deze mensen hebben vaak ook nog andere co-morbiditeiten waarvoor ze medicatie nemen, en zullen dus via die weg wel gevonden worden via de query’s.</a:t>
            </a:r>
          </a:p>
          <a:p>
            <a:pPr lvl="1">
              <a:buFont typeface="Arial" panose="020B0604020202020204" pitchFamily="34" charset="0"/>
              <a:buChar char="•"/>
            </a:pPr>
            <a:r>
              <a:rPr lang="nl-BE" dirty="0"/>
              <a:t>Jongere </a:t>
            </a:r>
            <a:r>
              <a:rPr lang="nl-BE" dirty="0" err="1"/>
              <a:t>obesen</a:t>
            </a:r>
            <a:r>
              <a:rPr lang="nl-BE" dirty="0"/>
              <a:t>: vaak geen co-morbiditeiten alsook geen medicatie, dus grote kans dat deze populatie door de mazen van het net glippen, desondanks dat het risicopatiënten zijn!</a:t>
            </a:r>
          </a:p>
          <a:p>
            <a:pPr lvl="1">
              <a:buFont typeface="Arial" panose="020B0604020202020204" pitchFamily="34" charset="0"/>
              <a:buChar char="•"/>
            </a:pPr>
            <a:r>
              <a:rPr lang="nl-BE" dirty="0"/>
              <a:t>Mensen met chronische ziekte waarvoor nog geen mediatie werd opgestart. Denk aan: beginstadium Parkinson, dementie, aangeboren lever –of nier afwijkingen, Syndroom van Down, ...</a:t>
            </a:r>
          </a:p>
          <a:p>
            <a:pPr lvl="1">
              <a:buFont typeface="Arial" panose="020B0604020202020204" pitchFamily="34" charset="0"/>
              <a:buChar char="•"/>
            </a:pPr>
            <a:r>
              <a:rPr lang="nl-BE" dirty="0"/>
              <a:t>Mensen zonder mutualiteit, zonder papieren, daklozen </a:t>
            </a:r>
            <a:r>
              <a:rPr lang="nl-BE" dirty="0">
                <a:sym typeface="Wingdings" panose="05000000000000000000" pitchFamily="2" charset="2"/>
              </a:rPr>
              <a:t> zeer kwetsbare populatie</a:t>
            </a:r>
            <a:endParaRPr lang="nl-NL" dirty="0"/>
          </a:p>
          <a:p>
            <a:pPr marL="685800" lvl="1" indent="0">
              <a:buFont typeface="Arial" panose="020B0604020202020204" pitchFamily="34" charset="0"/>
              <a:buNone/>
            </a:pPr>
            <a:endParaRPr lang="nl-BE" dirty="0"/>
          </a:p>
          <a:p>
            <a:endParaRPr lang="nl-BE" dirty="0"/>
          </a:p>
          <a:p>
            <a:r>
              <a:rPr lang="nl-BE" dirty="0"/>
              <a:t>Punt 3: dementie, beginstadium Parkinson, neurodegeneratief, nier/lever aandoeningen (aangeboren aandoeningen) </a:t>
            </a:r>
          </a:p>
          <a:p>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18</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8295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Rolverheldering van zorgverleners binnen de eerstelijn </a:t>
            </a:r>
            <a:r>
              <a:rPr lang="nl-BE" dirty="0">
                <a:sym typeface="Wingdings" panose="05000000000000000000" pitchFamily="2" charset="2"/>
              </a:rPr>
              <a:t> als we willen samenwerken, moeten we eerst goed weten wie welke rol kan vervullen, zodat we krachten kunnen bundelen en elkaar kunnen versterken. </a:t>
            </a:r>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smtClean="0">
                <a:solidFill>
                  <a:schemeClr val="dk1"/>
                </a:solidFill>
                <a:latin typeface="Calibri"/>
                <a:ea typeface="Calibri"/>
                <a:cs typeface="Calibri"/>
                <a:sym typeface="Calibri"/>
              </a:rPr>
              <a:pPr algn="r">
                <a:buClr>
                  <a:schemeClr val="dk1"/>
                </a:buClr>
                <a:buSzPts val="300"/>
              </a:pPr>
              <a:t>19</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3444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r>
              <a:rPr lang="nl-BE" dirty="0">
                <a:sym typeface="Wingdings" panose="05000000000000000000" pitchFamily="2" charset="2"/>
              </a:rPr>
              <a:t>Algemeen voor de eerste lijn, 3 pijlers:</a:t>
            </a:r>
          </a:p>
          <a:p>
            <a:pPr>
              <a:buAutoNum type="arabicParenR"/>
            </a:pPr>
            <a:r>
              <a:rPr lang="nl-BE" dirty="0">
                <a:sym typeface="Wingdings" panose="05000000000000000000" pitchFamily="2" charset="2"/>
              </a:rPr>
              <a:t>Sensibilisatie (uitleg op slide)</a:t>
            </a:r>
          </a:p>
          <a:p>
            <a:pPr>
              <a:buAutoNum type="arabicParenR"/>
            </a:pPr>
            <a:r>
              <a:rPr lang="nl-BE" dirty="0">
                <a:sym typeface="Wingdings" panose="05000000000000000000" pitchFamily="2" charset="2"/>
              </a:rPr>
              <a:t>Ondersteuning (uitleg op slide)</a:t>
            </a:r>
          </a:p>
          <a:p>
            <a:pPr>
              <a:buAutoNum type="arabicParenR"/>
            </a:pPr>
            <a:r>
              <a:rPr lang="nl-BE" dirty="0">
                <a:sym typeface="Wingdings" panose="05000000000000000000" pitchFamily="2" charset="2"/>
              </a:rPr>
              <a:t>Opvolgen nevenwerkingen. Arts en apotheker gaan hierin nog een level hoger, namelijk farmacovigilantie (uitleg volgt nog)</a:t>
            </a:r>
          </a:p>
          <a:p>
            <a:endParaRPr lang="nl-BE" dirty="0">
              <a:sym typeface="Wingdings" panose="05000000000000000000" pitchFamily="2" charset="2"/>
            </a:endParaRPr>
          </a:p>
          <a:p>
            <a:r>
              <a:rPr lang="nl-BE" dirty="0">
                <a:sym typeface="Wingdings" panose="05000000000000000000" pitchFamily="2" charset="2"/>
              </a:rPr>
              <a:t>Als zorgverlener kan je patiënt attent maken op belang van vaccinatie, maar eindverantwoordelijk ligt bij de patiënt zelf.</a:t>
            </a:r>
          </a:p>
          <a:p>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20</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923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Char char="•"/>
            </a:pPr>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smtClean="0">
                <a:solidFill>
                  <a:schemeClr val="dk1"/>
                </a:solidFill>
                <a:latin typeface="Calibri"/>
                <a:ea typeface="Calibri"/>
                <a:cs typeface="Calibri"/>
                <a:sym typeface="Calibri"/>
              </a:rPr>
              <a:pPr algn="r">
                <a:buClr>
                  <a:schemeClr val="dk1"/>
                </a:buClr>
                <a:buSzPts val="300"/>
              </a:pPr>
              <a:t>2</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9801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mj-lt"/>
              <a:buAutoNum type="arabicParenR"/>
            </a:pPr>
            <a:r>
              <a:rPr lang="nl-BE" dirty="0"/>
              <a:t>Populatiemanagement: via </a:t>
            </a:r>
            <a:r>
              <a:rPr lang="nl-BE" dirty="0" err="1"/>
              <a:t>queries</a:t>
            </a:r>
            <a:r>
              <a:rPr lang="nl-BE" dirty="0"/>
              <a:t> die lopen op de data in het EMD, arts kijkt deze lijst na en voegt toe of corrigeert waar nodig. Er zijn verschillende stappen voordat de lijst kan getrokken worden. De eerste tools zijn ter beschikking vanaf 15/02 voor de meeste software pakketten van de huisartsen. Uitleg volgt op slide 21.</a:t>
            </a:r>
          </a:p>
          <a:p>
            <a:pPr>
              <a:buFont typeface="+mj-lt"/>
              <a:buAutoNum type="arabicParenR"/>
            </a:pPr>
            <a:r>
              <a:rPr lang="nl-BE" dirty="0"/>
              <a:t>Sensibilisatie</a:t>
            </a:r>
          </a:p>
          <a:p>
            <a:pPr>
              <a:buFont typeface="+mj-lt"/>
              <a:buAutoNum type="arabicParenR"/>
            </a:pPr>
            <a:r>
              <a:rPr lang="nl-BE" dirty="0"/>
              <a:t>Farmacovigilantie: letterlijke vertaling is ‘geneesmiddelenbewaking’. Dit is het opsporen, analyseren en voorkomen van bijwerkingen. Dit is altijd een belangrijke fase wanneer een geneesmiddel effectief op de markt is gekomen. Het FAGG volgt dit op. Een arts kan deze bijwerkingen melden via het FAGG-webformulier.</a:t>
            </a:r>
          </a:p>
          <a:p>
            <a:pPr marL="241562" indent="0"/>
            <a:endParaRPr lang="nl-BE" dirty="0"/>
          </a:p>
          <a:p>
            <a:pPr marL="241562" indent="0"/>
            <a:r>
              <a:rPr lang="nl-NL" sz="1300" dirty="0"/>
              <a:t>Definitie farmacovigilantie volgens FAGG: elk nieuw geneesmiddel dat op de markt komt, is vooraf uitgebreid getest. Maar sommige (zeldzame) bijwerkingen komen pas aan het licht als een geneesmiddel al (een tijdje) in de handel is. Geneesmiddelenbewaking (farmacovigilantie) beoogt het opsporen, analyseren en voorkomen van bijwerkingen.</a:t>
            </a:r>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21</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3133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marL="413012" indent="-171450">
              <a:buFont typeface="Arial" panose="020B0604020202020204" pitchFamily="34" charset="0"/>
              <a:buChar char="•"/>
            </a:pPr>
            <a:r>
              <a:rPr lang="nl-BE" dirty="0"/>
              <a:t>Niet uitgebreid ingaan op werking query. Webinar (link op slide) geeft detail informatie.</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22</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2491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Drie taken van de apotheker. Termen werden reeds uitgelegd op vorige slides.</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23</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6525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Belangrijk: zeg dat dit nog conceptueel is en nog onder voorbehoud!</a:t>
            </a:r>
          </a:p>
          <a:p>
            <a:pPr>
              <a:buFont typeface="Arial" panose="020B0604020202020204" pitchFamily="34" charset="0"/>
              <a:buChar char="•"/>
            </a:pPr>
            <a:r>
              <a:rPr lang="nl-BE" dirty="0"/>
              <a:t>Blauw = knoppen in pop-up software apotheek</a:t>
            </a:r>
          </a:p>
          <a:p>
            <a:endParaRPr lang="nl-BE" dirty="0"/>
          </a:p>
          <a:p>
            <a:endParaRPr lang="nl-BE" dirty="0"/>
          </a:p>
        </p:txBody>
      </p:sp>
      <p:sp>
        <p:nvSpPr>
          <p:cNvPr id="4" name="Tijdelijke aanduiding voor dianummer 3"/>
          <p:cNvSpPr>
            <a:spLocks noGrp="1"/>
          </p:cNvSpPr>
          <p:nvPr>
            <p:ph type="sldNum" sz="quarter" idx="5"/>
          </p:nvPr>
        </p:nvSpPr>
        <p:spPr/>
        <p:txBody>
          <a:bodyPr/>
          <a:lstStyle/>
          <a:p>
            <a:fld id="{FED9488A-0A3A-40B3-8F27-8B8E2E7418C5}" type="slidenum">
              <a:rPr lang="nl-BE" smtClean="0"/>
              <a:t>24</a:t>
            </a:fld>
            <a:endParaRPr lang="nl-BE"/>
          </a:p>
        </p:txBody>
      </p:sp>
    </p:spTree>
    <p:extLst>
      <p:ext uri="{BB962C8B-B14F-4D97-AF65-F5344CB8AC3E}">
        <p14:creationId xmlns:p14="http://schemas.microsoft.com/office/powerpoint/2010/main" val="979152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r>
              <a:rPr lang="nl-BE" dirty="0"/>
              <a:t>Thuiszorg : o.a. gezinszorg, thuisverpleegkundigen</a:t>
            </a:r>
          </a:p>
          <a:p>
            <a:r>
              <a:rPr lang="nl-BE" dirty="0"/>
              <a:t> </a:t>
            </a:r>
          </a:p>
          <a:p>
            <a:pPr>
              <a:buFont typeface="+mj-lt"/>
              <a:buAutoNum type="arabicParenR"/>
            </a:pPr>
            <a:r>
              <a:rPr lang="nl-BE" dirty="0">
                <a:sym typeface="Wingdings" panose="05000000000000000000" pitchFamily="2" charset="2"/>
              </a:rPr>
              <a:t>Sensibiliseren: algemeen</a:t>
            </a:r>
          </a:p>
          <a:p>
            <a:pPr>
              <a:buFont typeface="+mj-lt"/>
              <a:buAutoNum type="arabicParenR"/>
            </a:pPr>
            <a:r>
              <a:rPr lang="nl-BE" dirty="0">
                <a:sym typeface="Wingdings" panose="05000000000000000000" pitchFamily="2" charset="2"/>
              </a:rPr>
              <a:t>Ondersteunen: </a:t>
            </a:r>
          </a:p>
          <a:p>
            <a:pPr lvl="1">
              <a:buFont typeface="Wingdings" panose="05000000000000000000" pitchFamily="2" charset="2"/>
              <a:buChar char="à"/>
            </a:pPr>
            <a:r>
              <a:rPr lang="nl-BE" dirty="0">
                <a:sym typeface="Wingdings" panose="05000000000000000000" pitchFamily="2" charset="2"/>
              </a:rPr>
              <a:t>Patiënten en oudere personen ondersteunen </a:t>
            </a:r>
            <a:r>
              <a:rPr lang="nl-BE" dirty="0" err="1">
                <a:sym typeface="Wingdings" panose="05000000000000000000" pitchFamily="2" charset="2"/>
              </a:rPr>
              <a:t>ivm</a:t>
            </a:r>
            <a:r>
              <a:rPr lang="nl-BE" dirty="0">
                <a:sym typeface="Wingdings" panose="05000000000000000000" pitchFamily="2" charset="2"/>
              </a:rPr>
              <a:t> het oproepingssysteem: mee opvolgen </a:t>
            </a:r>
            <a:r>
              <a:rPr lang="nl-BE" dirty="0" err="1">
                <a:sym typeface="Wingdings" panose="05000000000000000000" pitchFamily="2" charset="2"/>
              </a:rPr>
              <a:t>ivm</a:t>
            </a:r>
            <a:r>
              <a:rPr lang="nl-BE" dirty="0">
                <a:sym typeface="Wingdings" panose="05000000000000000000" pitchFamily="2" charset="2"/>
              </a:rPr>
              <a:t> afspraak bevestigen of te wijzigen in het online afsprakensysteem (online)</a:t>
            </a:r>
          </a:p>
          <a:p>
            <a:pPr lvl="1">
              <a:buFont typeface="Wingdings" panose="05000000000000000000" pitchFamily="2" charset="2"/>
              <a:buChar char="à"/>
            </a:pPr>
            <a:r>
              <a:rPr lang="nl-NL" dirty="0">
                <a:sym typeface="Wingdings" panose="05000000000000000000" pitchFamily="2" charset="2"/>
              </a:rPr>
              <a:t>Mee opvolgen dat mensen niet door de mazen van het net glippen omdat ze de verplaatsing naar het </a:t>
            </a:r>
            <a:r>
              <a:rPr lang="nl-NL" dirty="0" err="1">
                <a:sym typeface="Wingdings" panose="05000000000000000000" pitchFamily="2" charset="2"/>
              </a:rPr>
              <a:t>vaccinatiecentrum</a:t>
            </a:r>
            <a:r>
              <a:rPr lang="nl-NL" dirty="0">
                <a:sym typeface="Wingdings" panose="05000000000000000000" pitchFamily="2" charset="2"/>
              </a:rPr>
              <a:t> niet kunnen maken.</a:t>
            </a:r>
          </a:p>
          <a:p>
            <a:pPr lvl="1">
              <a:buFont typeface="Wingdings" panose="05000000000000000000" pitchFamily="2" charset="2"/>
              <a:buChar char="à"/>
            </a:pPr>
            <a:r>
              <a:rPr lang="nl-NL" dirty="0">
                <a:sym typeface="Wingdings" panose="05000000000000000000" pitchFamily="2" charset="2"/>
              </a:rPr>
              <a:t>Samenwerken met de huisarts om de lijst voor thuisvaccinatie te vervolledigen en doorgeven indien er personen werden vergeten</a:t>
            </a:r>
          </a:p>
          <a:p>
            <a:pPr marL="228600" lvl="0" indent="0">
              <a:buFont typeface="+mj-lt"/>
              <a:buNone/>
            </a:pPr>
            <a:r>
              <a:rPr lang="nl-NL" dirty="0">
                <a:sym typeface="Wingdings" panose="05000000000000000000" pitchFamily="2" charset="2"/>
              </a:rPr>
              <a:t>3) </a:t>
            </a:r>
            <a:r>
              <a:rPr lang="nl-BE" dirty="0">
                <a:sym typeface="Wingdings" panose="05000000000000000000" pitchFamily="2" charset="2"/>
              </a:rPr>
              <a:t>Opvolgen bijwerkingen en doorgeven aan de apotheker of huisarts</a:t>
            </a:r>
          </a:p>
          <a:p>
            <a:pPr marL="241562" indent="0"/>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25</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9819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marL="241562" indent="0"/>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26</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1350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27</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9023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NL" dirty="0"/>
              <a:t>Kent ook de welzijnsvoorzieningen die kunnen ingeschakeld worden om mensen te helpen, bv. uitleg oproepbrief, hulp regeling vervoer, opvang regelen voor kleine kinderen, problemen van mensen om het vervoer te betalen, ...</a:t>
            </a:r>
          </a:p>
          <a:p>
            <a:pPr>
              <a:buFont typeface="Arial" panose="020B0604020202020204" pitchFamily="34" charset="0"/>
              <a:buChar char="•"/>
            </a:pPr>
            <a:r>
              <a:rPr lang="nl-NL" dirty="0"/>
              <a:t>Kan samenwerking zoeken met </a:t>
            </a:r>
            <a:r>
              <a:rPr lang="nl-NL" dirty="0" err="1"/>
              <a:t>influencers</a:t>
            </a:r>
            <a:r>
              <a:rPr lang="nl-NL" dirty="0"/>
              <a:t> om in buurten van binnen uit strategieën uit te werken om de vaccinatiegraad te verhogen.</a:t>
            </a:r>
          </a:p>
          <a:p>
            <a:pPr>
              <a:buFont typeface="Arial" panose="020B0604020202020204" pitchFamily="34" charset="0"/>
              <a:buChar char="•"/>
            </a:pPr>
            <a:r>
              <a:rPr lang="nl-NL" dirty="0"/>
              <a:t>Kan inspelen en op maat oplossingen zoeken voor bestaande problemen van de buurt, bv. </a:t>
            </a:r>
            <a:r>
              <a:rPr lang="nl-NL" dirty="0" err="1"/>
              <a:t>kansarmoede</a:t>
            </a:r>
            <a:r>
              <a:rPr lang="nl-NL" dirty="0"/>
              <a:t>, mensen met andere cultuur, andere taal</a:t>
            </a:r>
          </a:p>
          <a:p>
            <a:pPr>
              <a:buFont typeface="Arial" panose="020B0604020202020204" pitchFamily="34" charset="0"/>
              <a:buChar char="•"/>
            </a:pPr>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28</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7910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29</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3316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smtClean="0">
                <a:solidFill>
                  <a:schemeClr val="dk1"/>
                </a:solidFill>
                <a:latin typeface="Calibri"/>
                <a:ea typeface="Calibri"/>
                <a:cs typeface="Calibri"/>
                <a:sym typeface="Calibri"/>
              </a:rPr>
              <a:pPr algn="r">
                <a:buClr>
                  <a:schemeClr val="dk1"/>
                </a:buClr>
                <a:buSzPts val="300"/>
              </a:pPr>
              <a:t>30</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597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Op deze slide kan per MFO gekeken worden welk type zorgverleners zich hebben ingeschreven op dit MFO. </a:t>
            </a:r>
          </a:p>
          <a:p>
            <a:pPr>
              <a:buFont typeface="Arial" panose="020B0604020202020204" pitchFamily="34" charset="0"/>
              <a:buChar char="•"/>
            </a:pPr>
            <a:r>
              <a:rPr lang="nl-BE" dirty="0"/>
              <a:t>In regio Zorgzaam Leuven gaat dit breder dan alleen artsen en apothekers.</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3</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586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nl-NL" dirty="0"/>
              <a:t>Wat met zwangerschapswens en COVID-19 vaccinatie? Preconceptioneel consult </a:t>
            </a:r>
            <a:r>
              <a:rPr lang="nl-NL" dirty="0">
                <a:sym typeface="Wingdings" panose="05000000000000000000" pitchFamily="2" charset="2"/>
              </a:rPr>
              <a:t> mening artsen?</a:t>
            </a:r>
            <a:endParaRPr lang="nl-NL" dirty="0"/>
          </a:p>
          <a:p>
            <a:pPr>
              <a:buFont typeface="Arial" panose="020B0604020202020204" pitchFamily="34" charset="0"/>
              <a:buChar char="•"/>
            </a:pPr>
            <a:r>
              <a:rPr lang="nl-NL" dirty="0"/>
              <a:t>Moeten we alle vrouwen met zwangerschapswens doorverwijzen naar de huisarts of alleen de zwangere vrouwen?</a:t>
            </a:r>
          </a:p>
          <a:p>
            <a:pPr marL="228600" indent="0">
              <a:buFont typeface="Arial" panose="020B0604020202020204" pitchFamily="34" charset="0"/>
              <a:buNone/>
            </a:pPr>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31</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516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Wingdings" panose="05000000000000000000" pitchFamily="2" charset="2"/>
              <a:buChar char="Ø"/>
            </a:pPr>
            <a:r>
              <a:rPr lang="nl-BE" dirty="0" err="1"/>
              <a:t>Covid</a:t>
            </a:r>
            <a:r>
              <a:rPr lang="nl-BE" dirty="0"/>
              <a:t>-vaccin is een </a:t>
            </a:r>
            <a:r>
              <a:rPr lang="nl-BE" dirty="0" err="1"/>
              <a:t>reactogeen</a:t>
            </a:r>
            <a:r>
              <a:rPr lang="nl-BE" dirty="0"/>
              <a:t> vaccin. Nevenwerkingen zijn normaal, en jongere mensen kunnen hier meer last van hebben ten opzichte van oudere mensen (immuunsysteem is nog meer actief). Belangrijk dat de mensen weten dat deze nevenwerkingen normaal zijn, en geen reden tot ongerustheid. </a:t>
            </a:r>
          </a:p>
          <a:p>
            <a:pPr>
              <a:buFont typeface="Wingdings" panose="05000000000000000000" pitchFamily="2" charset="2"/>
              <a:buChar char="Ø"/>
            </a:pPr>
            <a:r>
              <a:rPr lang="nl-BE" dirty="0"/>
              <a:t>Belangrijk dat alle zorgverleners de patiënt overtuigen om tweede dosis van het vaccin wel te gaan halen, want alleen dan volledige effectiviteit van het vaccin.</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32</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5744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persoon werd niet gevonden in systeem huisarts (zie uitleg eerder; slide 17)</a:t>
            </a:r>
          </a:p>
          <a:p>
            <a:pPr>
              <a:buFont typeface="Arial" panose="020B0604020202020204" pitchFamily="34" charset="0"/>
              <a:buChar char="•"/>
            </a:pPr>
            <a:r>
              <a:rPr lang="nl-BE" dirty="0"/>
              <a:t>Hoe melden andere zorgverleners deze persoon aan bij de huisarts? </a:t>
            </a:r>
          </a:p>
          <a:p>
            <a:pPr>
              <a:buFont typeface="Arial" panose="020B0604020202020204" pitchFamily="34" charset="0"/>
              <a:buChar char="•"/>
            </a:pPr>
            <a:r>
              <a:rPr lang="nl-BE" dirty="0"/>
              <a:t>Hoe het gesprek aangaan met de persoon zonder stigmatiserend te zijn? </a:t>
            </a:r>
          </a:p>
          <a:p>
            <a:pPr>
              <a:buFont typeface="Arial" panose="020B0604020202020204" pitchFamily="34" charset="0"/>
              <a:buChar char="•"/>
            </a:pPr>
            <a:r>
              <a:rPr lang="nl-BE" dirty="0"/>
              <a:t>Hoe zorgen dat vertrouwensrelatie HA-persoon niet geschaad wordt? </a:t>
            </a:r>
          </a:p>
          <a:p>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33</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9745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Moeilijk discussiepunt: thuisvaccinatie?</a:t>
            </a:r>
          </a:p>
          <a:p>
            <a:pPr>
              <a:buFont typeface="Arial" panose="020B0604020202020204" pitchFamily="34" charset="0"/>
              <a:buChar char="•"/>
            </a:pPr>
            <a:r>
              <a:rPr lang="nl-BE" dirty="0"/>
              <a:t>Twijfelgeval: beginnend dementie maar wel mobiel, komen deze patiënten in aanmerking voor thuisvaccinatie?</a:t>
            </a:r>
          </a:p>
          <a:p>
            <a:pPr>
              <a:buFont typeface="Arial" panose="020B0604020202020204" pitchFamily="34" charset="0"/>
              <a:buChar char="•"/>
            </a:pPr>
            <a:r>
              <a:rPr lang="nl-BE" dirty="0"/>
              <a:t>Rol mantelzorger indien ter beschikking?</a:t>
            </a:r>
          </a:p>
          <a:p>
            <a:pPr>
              <a:buFont typeface="Arial" panose="020B0604020202020204" pitchFamily="34" charset="0"/>
              <a:buChar char="•"/>
            </a:pPr>
            <a:r>
              <a:rPr lang="nl-BE" dirty="0"/>
              <a:t>Iedere zorgverlener gaat een gevoel hebben van “verplaatsing is niet goed”. Hoe er voor zorgen dat we op dezelfde manier naar die personen communiceren?</a:t>
            </a:r>
          </a:p>
          <a:p>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34</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7084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r>
              <a:rPr lang="nl-BE" dirty="0"/>
              <a:t>Extra casus rond thuisvaccinatie indien nodig.</a:t>
            </a:r>
          </a:p>
          <a:p>
            <a:r>
              <a:rPr lang="nl-BE" dirty="0"/>
              <a:t>Slide staat nu verborgen, kan je zichtbaar zetten</a:t>
            </a:r>
          </a:p>
          <a:p>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35</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498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Kwetsbare populatie </a:t>
            </a:r>
          </a:p>
          <a:p>
            <a:pPr>
              <a:buFont typeface="Arial" panose="020B0604020202020204" pitchFamily="34" charset="0"/>
              <a:buChar char="•"/>
            </a:pPr>
            <a:r>
              <a:rPr lang="nl-BE" dirty="0"/>
              <a:t>Hoe kwetsbare populatie bereiken? </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36</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5224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Hoe gaan we om met </a:t>
            </a:r>
            <a:r>
              <a:rPr lang="nl-BE" dirty="0" err="1"/>
              <a:t>antivaxers</a:t>
            </a:r>
            <a:r>
              <a:rPr lang="nl-BE" dirty="0"/>
              <a:t>?</a:t>
            </a:r>
          </a:p>
          <a:p>
            <a:pPr>
              <a:buFont typeface="Arial" panose="020B0604020202020204" pitchFamily="34" charset="0"/>
              <a:buChar char="•"/>
            </a:pPr>
            <a:r>
              <a:rPr lang="nl-BE" dirty="0"/>
              <a:t>Wat met de-selecteren in het systeem? (patiënt moet dit zelf doen indien gewenst </a:t>
            </a:r>
            <a:r>
              <a:rPr lang="nl-BE" dirty="0">
                <a:sym typeface="Wingdings" panose="05000000000000000000" pitchFamily="2" charset="2"/>
              </a:rPr>
              <a:t> in de brief staat ook uitleg rond “Wat moet je doen indien je je niet wenst te laten vaccineren?”)</a:t>
            </a:r>
            <a:endParaRPr lang="nl-BE" dirty="0"/>
          </a:p>
          <a:p>
            <a:pPr>
              <a:buFont typeface="Arial" panose="020B0604020202020204" pitchFamily="34" charset="0"/>
              <a:buChar char="•"/>
            </a:pPr>
            <a:r>
              <a:rPr lang="nl-BE" dirty="0"/>
              <a:t>Maken we een onderscheid qua motivatie naargelang co-morbiditeiten?</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37</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9113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Kraakpandbewoners, verslaafden, daklozen </a:t>
            </a:r>
            <a:r>
              <a:rPr lang="nl-BE" dirty="0">
                <a:sym typeface="Wingdings" panose="05000000000000000000" pitchFamily="2" charset="2"/>
              </a:rPr>
              <a:t> speciale doelgroep? Hoe deze groep bereiken? (bv Stad Leuven bedenkt bepaalde strategieën uit om deze groep te bereiken  mobiele equipes?)</a:t>
            </a:r>
          </a:p>
          <a:p>
            <a:pPr>
              <a:buFont typeface="Arial" panose="020B0604020202020204" pitchFamily="34" charset="0"/>
              <a:buChar char="•"/>
            </a:pPr>
            <a:r>
              <a:rPr lang="nl-BE" dirty="0"/>
              <a:t>Stel gemeenschap/bevolkingsgroep weigeren zich allemaal te laten vaccineren </a:t>
            </a:r>
            <a:r>
              <a:rPr lang="nl-BE" dirty="0">
                <a:sym typeface="Wingdings" panose="05000000000000000000" pitchFamily="2" charset="2"/>
              </a:rPr>
              <a:t> lokale haarden! 70% vaccinatiegraad is enkel voldoende wanneer homogeen verspreid in de bevolking.</a:t>
            </a:r>
            <a:endParaRPr lang="nl-BE" dirty="0"/>
          </a:p>
          <a:p>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38</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3352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Vaccinatiecode (unieke code) blijft actief! Hij kan zich op een later moment laten vaccineren, via het afsprakensysteem. Hier moet minstens een periode van twee weken tussen zitten. </a:t>
            </a:r>
          </a:p>
          <a:p>
            <a:pPr>
              <a:buFont typeface="Arial" panose="020B0604020202020204" pitchFamily="34" charset="0"/>
              <a:buChar char="•"/>
            </a:pPr>
            <a:r>
              <a:rPr lang="nl-BE" dirty="0"/>
              <a:t>Stel positieve PCR-test </a:t>
            </a:r>
            <a:r>
              <a:rPr lang="nl-BE" dirty="0">
                <a:sym typeface="Wingdings" panose="05000000000000000000" pitchFamily="2" charset="2"/>
              </a:rPr>
              <a:t> er zal geen koppeling gemaakt worden met de databank test </a:t>
            </a:r>
            <a:r>
              <a:rPr lang="nl-BE" dirty="0" err="1">
                <a:sym typeface="Wingdings" panose="05000000000000000000" pitchFamily="2" charset="2"/>
              </a:rPr>
              <a:t>results</a:t>
            </a:r>
            <a:r>
              <a:rPr lang="nl-BE" dirty="0">
                <a:sym typeface="Wingdings" panose="05000000000000000000" pitchFamily="2" charset="2"/>
              </a:rPr>
              <a:t>. De vaccinatiecode blijft dus actief voor mensen met een positieve test.  belangrijk voor huisarts/apotheker om duidelijk uit te leggen ‘laat je pas vaccineren twee weken na genezing’ de persoon moet zelf een nieuwe inboeken.</a:t>
            </a:r>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39</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2064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NL" dirty="0"/>
              <a:t>Bevolkingsgroep of gemeenschap waar socio-cultureel vaccinatie taboe is: stel als apr of huisarts merk je op dat er daar een zeer lage vaccinatiegraad is, hoe ga je hiermee om? </a:t>
            </a:r>
            <a:r>
              <a:rPr lang="nl-NL" dirty="0">
                <a:sym typeface="Wingdings" panose="05000000000000000000" pitchFamily="2" charset="2"/>
              </a:rPr>
              <a:t> op de hoogte brengen populatiemanager?</a:t>
            </a:r>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40</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176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Dit is een verborgen slide. U kan deze zichtbaar zetten. </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smtClean="0">
                <a:solidFill>
                  <a:schemeClr val="dk1"/>
                </a:solidFill>
                <a:latin typeface="Calibri"/>
                <a:ea typeface="Calibri"/>
                <a:cs typeface="Calibri"/>
                <a:sym typeface="Calibri"/>
              </a:rPr>
              <a:pPr algn="r">
                <a:buClr>
                  <a:schemeClr val="dk1"/>
                </a:buClr>
                <a:buSzPts val="300"/>
              </a:pPr>
              <a:t>4</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17817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endParaRPr lang="nl-BE" dirty="0"/>
          </a:p>
          <a:p>
            <a:r>
              <a:rPr lang="nl-BE" dirty="0"/>
              <a:t>Apotheker: </a:t>
            </a:r>
          </a:p>
          <a:p>
            <a:pPr>
              <a:buFont typeface="Arial" panose="020B0604020202020204" pitchFamily="34" charset="0"/>
              <a:buChar char="•"/>
            </a:pPr>
            <a:r>
              <a:rPr lang="nl-BE" dirty="0"/>
              <a:t>Sensibilisatie</a:t>
            </a:r>
          </a:p>
          <a:p>
            <a:pPr>
              <a:buFont typeface="Arial" panose="020B0604020202020204" pitchFamily="34" charset="0"/>
              <a:buChar char="•"/>
            </a:pPr>
            <a:r>
              <a:rPr lang="nl-BE" dirty="0"/>
              <a:t>Geruststellen : melden dat via sms, e-mail of brief opgeroepen kan worden</a:t>
            </a:r>
          </a:p>
          <a:p>
            <a:pPr>
              <a:buFont typeface="Arial" panose="020B0604020202020204" pitchFamily="34" charset="0"/>
              <a:buChar char="•"/>
            </a:pPr>
            <a:r>
              <a:rPr lang="nl-BE" dirty="0"/>
              <a:t>Einde fase 1B, maar niet opgeroepen </a:t>
            </a:r>
            <a:r>
              <a:rPr lang="nl-BE" dirty="0">
                <a:sym typeface="Wingdings" panose="05000000000000000000" pitchFamily="2" charset="2"/>
              </a:rPr>
              <a:t> vergeten patiënt? H</a:t>
            </a:r>
            <a:r>
              <a:rPr lang="nl-BE" dirty="0"/>
              <a:t>oe kan de apotheker communiceren naar patiënt en arts toe?</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41</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0341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Nadenken over een vervolg MFO kan interessant zijn aangezien dit dynamisch onderwerp?!</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smtClean="0">
                <a:solidFill>
                  <a:schemeClr val="dk1"/>
                </a:solidFill>
                <a:latin typeface="Calibri"/>
                <a:ea typeface="Calibri"/>
                <a:cs typeface="Calibri"/>
                <a:sym typeface="Calibri"/>
              </a:rPr>
              <a:pPr algn="r">
                <a:buClr>
                  <a:schemeClr val="dk1"/>
                </a:buClr>
                <a:buSzPts val="300"/>
              </a:pPr>
              <a:t>43</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2317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sz="1200" b="0" dirty="0"/>
              <a:t>Tool: Zes handige communicatietips voor de apotheker in kader van COVID-19 vaccinatie</a:t>
            </a:r>
            <a:endParaRPr lang="nl-BE" b="0"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smtClean="0">
                <a:solidFill>
                  <a:schemeClr val="dk1"/>
                </a:solidFill>
                <a:latin typeface="Calibri"/>
                <a:ea typeface="Calibri"/>
                <a:cs typeface="Calibri"/>
                <a:sym typeface="Calibri"/>
              </a:rPr>
              <a:pPr algn="r">
                <a:buClr>
                  <a:schemeClr val="dk1"/>
                </a:buClr>
                <a:buSzPts val="300"/>
              </a:pPr>
              <a:t>44</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210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r>
              <a:rPr lang="nl-BE" dirty="0"/>
              <a:t>Doelstellingen van het MFO:</a:t>
            </a:r>
          </a:p>
          <a:p>
            <a:pPr lvl="0">
              <a:buFont typeface="Arial" panose="020B0604020202020204" pitchFamily="34" charset="0"/>
              <a:buChar char="•"/>
            </a:pPr>
            <a:r>
              <a:rPr lang="nl-BE" sz="1200" b="0" i="0" u="none" strike="noStrike" cap="none" dirty="0">
                <a:solidFill>
                  <a:schemeClr val="dk1"/>
                </a:solidFill>
                <a:effectLst/>
                <a:latin typeface="Calibri"/>
                <a:ea typeface="Calibri"/>
                <a:cs typeface="Calibri"/>
                <a:sym typeface="Calibri"/>
              </a:rPr>
              <a:t>Voorbereiding fase 1 B vaccinatiestrategie: de samenwerking tussen huisarts en huisapotheker om te zorgen dat alle chronisch zieken en kwetsbare personen behorend tot fase 1 B worden opgeroepen, zodat er geen personen tussen de mazen van het net vallen.</a:t>
            </a:r>
          </a:p>
          <a:p>
            <a:pPr lvl="0">
              <a:buFont typeface="Arial" panose="020B0604020202020204" pitchFamily="34" charset="0"/>
              <a:buChar char="•"/>
            </a:pPr>
            <a:r>
              <a:rPr lang="nl-BE" sz="1200" b="0" i="0" u="none" strike="noStrike" cap="none" dirty="0">
                <a:solidFill>
                  <a:schemeClr val="dk1"/>
                </a:solidFill>
                <a:effectLst/>
                <a:latin typeface="Calibri"/>
                <a:ea typeface="Calibri"/>
                <a:cs typeface="Calibri"/>
                <a:sym typeface="Calibri"/>
              </a:rPr>
              <a:t>Voorbereiding thuisvaccinatie: de samenwerking tussen huisarts en huisapotheker om personen die zich niet kunnen verplaatsen naar een vaccinatiesite (</a:t>
            </a:r>
            <a:r>
              <a:rPr lang="nl-BE" sz="1200" b="0" i="0" u="none" strike="noStrike" cap="none" dirty="0" err="1">
                <a:solidFill>
                  <a:schemeClr val="dk1"/>
                </a:solidFill>
                <a:effectLst/>
                <a:latin typeface="Calibri"/>
                <a:ea typeface="Calibri"/>
                <a:cs typeface="Calibri"/>
                <a:sym typeface="Calibri"/>
              </a:rPr>
              <a:t>owv</a:t>
            </a:r>
            <a:r>
              <a:rPr lang="nl-BE" sz="1200" b="0" i="0" u="none" strike="noStrike" cap="none" dirty="0">
                <a:solidFill>
                  <a:schemeClr val="dk1"/>
                </a:solidFill>
                <a:effectLst/>
                <a:latin typeface="Calibri"/>
                <a:ea typeface="Calibri"/>
                <a:cs typeface="Calibri"/>
                <a:sym typeface="Calibri"/>
              </a:rPr>
              <a:t> gezondheidsproblemen, kwetsbaarheid, gebrek aan vervoer)   aan te melden voor thuisvaccinatie</a:t>
            </a:r>
          </a:p>
          <a:p>
            <a:pPr lvl="0">
              <a:buFont typeface="Arial" panose="020B0604020202020204" pitchFamily="34" charset="0"/>
              <a:buChar char="•"/>
            </a:pPr>
            <a:r>
              <a:rPr lang="nl-BE" sz="1200" b="0" i="0" u="none" strike="noStrike" cap="none" dirty="0">
                <a:solidFill>
                  <a:schemeClr val="dk1"/>
                </a:solidFill>
                <a:effectLst/>
                <a:latin typeface="Calibri"/>
                <a:ea typeface="Calibri"/>
                <a:cs typeface="Calibri"/>
                <a:sym typeface="Calibri"/>
              </a:rPr>
              <a:t>Samenwerking huisarts en huisapotheker rond sensibilisatie en ondersteuning van de doelgroep chronisch zieken en ouderen 65+ jarigen.</a:t>
            </a:r>
          </a:p>
          <a:p>
            <a:pPr lvl="0">
              <a:buFont typeface="Arial" panose="020B0604020202020204" pitchFamily="34" charset="0"/>
              <a:buChar char="•"/>
            </a:pPr>
            <a:r>
              <a:rPr lang="nl-BE" sz="1200" b="0" i="0" u="none" strike="noStrike" cap="none" dirty="0">
                <a:solidFill>
                  <a:schemeClr val="dk1"/>
                </a:solidFill>
                <a:effectLst/>
                <a:latin typeface="Calibri"/>
                <a:ea typeface="Calibri"/>
                <a:cs typeface="Calibri"/>
                <a:sym typeface="Calibri"/>
              </a:rPr>
              <a:t>Samenwerking huisarts en huisapotheker rond farmacovigilantie bij chronisch zieke personen en oudere personen (fase 1B): actief opsporen van bijwerkingen en aanmelding via het webformulier (FAGG).</a:t>
            </a:r>
          </a:p>
          <a:p>
            <a:pPr lvl="0">
              <a:buFont typeface="Arial" panose="020B0604020202020204" pitchFamily="34" charset="0"/>
              <a:buChar char="•"/>
            </a:pPr>
            <a:r>
              <a:rPr lang="nl-BE" sz="1200" b="0" i="0" u="none" strike="noStrike" cap="none" dirty="0">
                <a:solidFill>
                  <a:schemeClr val="dk1"/>
                </a:solidFill>
                <a:effectLst/>
                <a:latin typeface="Calibri"/>
                <a:ea typeface="Calibri"/>
                <a:cs typeface="Calibri"/>
                <a:sym typeface="Calibri"/>
              </a:rPr>
              <a:t>Interdisciplinaire communicatie: via welke communicatie kanalen?</a:t>
            </a:r>
          </a:p>
          <a:p>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5</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75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Deze slide toont de vaccinatiestrategie.</a:t>
            </a:r>
          </a:p>
          <a:p>
            <a:pPr>
              <a:buFont typeface="Arial" panose="020B0604020202020204" pitchFamily="34" charset="0"/>
              <a:buChar char="•"/>
            </a:pPr>
            <a:r>
              <a:rPr lang="nl-BE" dirty="0"/>
              <a:t>De timing ligt niet vast, er zijn veel variabelen zoals problemen met het leveren van de vaccins, of de doeltreffendheid van bepaalde types vaccins voor bepaalde doelgroepen</a:t>
            </a:r>
          </a:p>
          <a:p>
            <a:pPr>
              <a:buFont typeface="Arial" panose="020B0604020202020204" pitchFamily="34" charset="0"/>
              <a:buChar char="•"/>
            </a:pPr>
            <a:r>
              <a:rPr lang="nl-BE" dirty="0"/>
              <a:t>Het is nu nog onduidelijk welke impact dit zal hebben op de verdeling van de fasen. </a:t>
            </a:r>
          </a:p>
          <a:p>
            <a:pPr>
              <a:buFont typeface="Arial" panose="020B0604020202020204" pitchFamily="34" charset="0"/>
              <a:buChar char="•"/>
            </a:pPr>
            <a:r>
              <a:rPr lang="nl-BE" dirty="0"/>
              <a:t>Wanneer de risicopatiënten in fase 1b gevaccineerd zullen worden, staat ook nog niet vast. We verwachten dat deze tussen de 65-plussers ingeschoven zullen worden.</a:t>
            </a:r>
          </a:p>
          <a:p>
            <a:pPr>
              <a:buFont typeface="Arial" panose="020B0604020202020204" pitchFamily="34" charset="0"/>
              <a:buChar char="•"/>
            </a:pPr>
            <a:r>
              <a:rPr lang="nl-BE" dirty="0"/>
              <a:t>Dan nog een opmerking i.v.m. de essentiële maatschappelijke en/of economische functies. Dit is ondertussen herzien en is niet meer van toepassing, geldt enkel nog voor bepaalde functies bij de politie</a:t>
            </a:r>
          </a:p>
          <a:p>
            <a:pPr>
              <a:buFont typeface="Arial" panose="020B0604020202020204" pitchFamily="34" charset="0"/>
              <a:buChar char="•"/>
            </a:pPr>
            <a:endParaRPr lang="nl-BE" dirty="0"/>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7</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422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marL="228600" indent="0">
              <a:buFont typeface="Arial" panose="020B0604020202020204" pitchFamily="34" charset="0"/>
              <a:buNone/>
            </a:pPr>
            <a:r>
              <a:rPr lang="nl-BE" dirty="0">
                <a:sym typeface="Wingdings" panose="05000000000000000000" pitchFamily="2" charset="2"/>
              </a:rPr>
              <a:t>Aan de moderator: lees best eerst https://www.corona-tracking.info/algemene-info/analyses/information-processing-vaccines/ </a:t>
            </a:r>
          </a:p>
          <a:p>
            <a:pPr marL="228600" indent="0">
              <a:buFont typeface="Arial" panose="020B0604020202020204" pitchFamily="34" charset="0"/>
              <a:buNone/>
            </a:pPr>
            <a:r>
              <a:rPr lang="nl-BE" dirty="0">
                <a:sym typeface="Wingdings" panose="05000000000000000000" pitchFamily="2" charset="2"/>
              </a:rPr>
              <a:t>Selectie van personen en oproepen van personen zijn 2 aparte systemen. </a:t>
            </a:r>
          </a:p>
          <a:p>
            <a:pPr>
              <a:buFont typeface="Arial" panose="020B0604020202020204" pitchFamily="34" charset="0"/>
              <a:buChar char="•"/>
            </a:pPr>
            <a:r>
              <a:rPr lang="nl-BE" dirty="0">
                <a:sym typeface="Wingdings" panose="05000000000000000000" pitchFamily="2" charset="2"/>
              </a:rPr>
              <a:t>Voor de bevolking zijn er 2 wegen voor de selectie (blauwe vierkanten bovenaan slide): nationaal register (</a:t>
            </a:r>
            <a:r>
              <a:rPr lang="nl-BE" dirty="0" err="1">
                <a:sym typeface="Wingdings" panose="05000000000000000000" pitchFamily="2" charset="2"/>
              </a:rPr>
              <a:t>obv</a:t>
            </a:r>
            <a:r>
              <a:rPr lang="nl-BE" dirty="0">
                <a:sym typeface="Wingdings" panose="05000000000000000000" pitchFamily="2" charset="2"/>
              </a:rPr>
              <a:t> leeftijd), medische gegevens aangereikt vanuit de mutualiteit en de huisartsen. Hoe dit juist gebeurt bij de huisartsen, zal ik straks verder toelichten.</a:t>
            </a:r>
          </a:p>
          <a:p>
            <a:pPr marL="413012" indent="-171450">
              <a:buFont typeface="Arial" panose="020B0604020202020204" pitchFamily="34" charset="0"/>
              <a:buChar char="•"/>
            </a:pPr>
            <a:r>
              <a:rPr lang="nl-BE" dirty="0">
                <a:sym typeface="Wingdings" panose="05000000000000000000" pitchFamily="2" charset="2"/>
              </a:rPr>
              <a:t>Grote kranen (blauwe vierkanten bovenaan slide) waar kraantjes aan hangen die opengezet worden: grote lijsten van patiënten worden ingebracht in de </a:t>
            </a:r>
            <a:r>
              <a:rPr lang="nl-BE" dirty="0" err="1">
                <a:sym typeface="Wingdings" panose="05000000000000000000" pitchFamily="2" charset="2"/>
              </a:rPr>
              <a:t>vaccination</a:t>
            </a:r>
            <a:r>
              <a:rPr lang="nl-BE" dirty="0">
                <a:sym typeface="Wingdings" panose="05000000000000000000" pitchFamily="2" charset="2"/>
              </a:rPr>
              <a:t> codes database, zie dit als een waterton die dus geleidelijk aan vol loopt.</a:t>
            </a:r>
          </a:p>
          <a:p>
            <a:pPr marL="413012" indent="-171450">
              <a:buFont typeface="Arial" panose="020B0604020202020204" pitchFamily="34" charset="0"/>
              <a:buChar char="•"/>
            </a:pPr>
            <a:r>
              <a:rPr lang="nl-BE" dirty="0">
                <a:sym typeface="Wingdings" panose="05000000000000000000" pitchFamily="2" charset="2"/>
              </a:rPr>
              <a:t>Daarna zullen uit die waterton druppelsgewijs per vaccinatie centrum mensen opgeroepen worden. Selectie is dus niet gelijk aan oproepen. Selectie is vlaggen/aanduiden. Oproepen gebeurt pas nadat de selectie volledig is gebeurd. </a:t>
            </a:r>
          </a:p>
          <a:p>
            <a:pPr marL="413012" indent="-171450">
              <a:buFont typeface="Arial" panose="020B0604020202020204" pitchFamily="34" charset="0"/>
              <a:buChar char="•"/>
            </a:pPr>
            <a:r>
              <a:rPr lang="nl-BE" dirty="0">
                <a:sym typeface="Wingdings" panose="05000000000000000000" pitchFamily="2" charset="2"/>
              </a:rPr>
              <a:t>Per vaccinatie </a:t>
            </a:r>
            <a:r>
              <a:rPr lang="nl-BE">
                <a:sym typeface="Wingdings" panose="05000000000000000000" pitchFamily="2" charset="2"/>
              </a:rPr>
              <a:t>centrum zullen </a:t>
            </a:r>
            <a:r>
              <a:rPr lang="nl-BE" dirty="0">
                <a:sym typeface="Wingdings" panose="05000000000000000000" pitchFamily="2" charset="2"/>
              </a:rPr>
              <a:t>er mensen opgeroepen worden </a:t>
            </a:r>
            <a:r>
              <a:rPr lang="nl-BE" dirty="0" err="1">
                <a:sym typeface="Wingdings" panose="05000000000000000000" pitchFamily="2" charset="2"/>
              </a:rPr>
              <a:t>ifv</a:t>
            </a:r>
            <a:r>
              <a:rPr lang="nl-BE" dirty="0">
                <a:sym typeface="Wingdings" panose="05000000000000000000" pitchFamily="2" charset="2"/>
              </a:rPr>
              <a:t> hoeveel vaccins er beschikbaar zijn. Per lot wordt er opgeroepen (bv 100 vaccins, 100 mensen oproepen).</a:t>
            </a:r>
          </a:p>
          <a:p>
            <a:pPr marL="413012" indent="-171450">
              <a:buFont typeface="Arial" panose="020B0604020202020204" pitchFamily="34" charset="0"/>
              <a:buChar char="•"/>
            </a:pPr>
            <a:r>
              <a:rPr lang="nl-BE" dirty="0">
                <a:sym typeface="Wingdings" panose="05000000000000000000" pitchFamily="2" charset="2"/>
              </a:rPr>
              <a:t>Vaccinatie centrum kan werken met een pre-</a:t>
            </a:r>
            <a:r>
              <a:rPr lang="nl-BE" dirty="0" err="1">
                <a:sym typeface="Wingdings" panose="05000000000000000000" pitchFamily="2" charset="2"/>
              </a:rPr>
              <a:t>booking</a:t>
            </a:r>
            <a:r>
              <a:rPr lang="nl-BE" dirty="0">
                <a:sym typeface="Wingdings" panose="05000000000000000000" pitchFamily="2" charset="2"/>
              </a:rPr>
              <a:t> systeem of geen pre-</a:t>
            </a:r>
            <a:r>
              <a:rPr lang="nl-BE" dirty="0" err="1">
                <a:sym typeface="Wingdings" panose="05000000000000000000" pitchFamily="2" charset="2"/>
              </a:rPr>
              <a:t>booking</a:t>
            </a:r>
            <a:r>
              <a:rPr lang="nl-BE" dirty="0">
                <a:sym typeface="Wingdings" panose="05000000000000000000" pitchFamily="2" charset="2"/>
              </a:rPr>
              <a:t> systeem. Bij een pre-</a:t>
            </a:r>
            <a:r>
              <a:rPr lang="nl-BE" dirty="0" err="1">
                <a:sym typeface="Wingdings" panose="05000000000000000000" pitchFamily="2" charset="2"/>
              </a:rPr>
              <a:t>booking</a:t>
            </a:r>
            <a:r>
              <a:rPr lang="nl-BE" dirty="0">
                <a:sym typeface="Wingdings" panose="05000000000000000000" pitchFamily="2" charset="2"/>
              </a:rPr>
              <a:t> systeem zullen de afspraak of afspraken (</a:t>
            </a:r>
            <a:r>
              <a:rPr lang="nl-BE" dirty="0" err="1">
                <a:sym typeface="Wingdings" panose="05000000000000000000" pitchFamily="2" charset="2"/>
              </a:rPr>
              <a:t>ahv</a:t>
            </a:r>
            <a:r>
              <a:rPr lang="nl-BE" dirty="0">
                <a:sym typeface="Wingdings" panose="05000000000000000000" pitchFamily="2" charset="2"/>
              </a:rPr>
              <a:t> welk vaccin) reeds in de oproepingsbrief staan.</a:t>
            </a:r>
          </a:p>
          <a:p>
            <a:pPr marL="241562" indent="0"/>
            <a:endParaRPr lang="nl-BE" dirty="0">
              <a:sym typeface="Wingdings" panose="05000000000000000000" pitchFamily="2" charset="2"/>
            </a:endParaRP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8</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617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Mensen kunnen via drie kanalen opgeroepen worden.</a:t>
            </a:r>
          </a:p>
          <a:p>
            <a:pPr>
              <a:buFont typeface="Arial" panose="020B0604020202020204" pitchFamily="34" charset="0"/>
              <a:buChar char="•"/>
            </a:pPr>
            <a:r>
              <a:rPr lang="nl-BE" dirty="0"/>
              <a:t>Iedereen in Vlaanderen zal een oproepingsbrief ontvangen. </a:t>
            </a:r>
          </a:p>
          <a:p>
            <a:pPr>
              <a:buFont typeface="Arial" panose="020B0604020202020204" pitchFamily="34" charset="0"/>
              <a:buChar char="•"/>
            </a:pPr>
            <a:r>
              <a:rPr lang="nl-BE" dirty="0"/>
              <a:t>Via welke andere kanalen je nog opgeroepen zal worden, hangt af van via welke lijst je geselecteerd bent (denk terug aan slide 8: via nationaal register of via lijsten mutualiteit of arts). Het INSZ-nummer uit het nationaal register is enkel gekoppeld aan je adres, dus als je via die weg geselecteerd bent, zal je enkel een brief krijgen. Ben je geselecteerd via bv. de mutualiteiten, dan zal je hoogstwaarschijnlijk ook een sms en/of email krijgen, aangezien zij over deze gegevens beschikken.</a:t>
            </a:r>
          </a:p>
          <a:p>
            <a:pPr>
              <a:buFont typeface="Arial" panose="020B0604020202020204" pitchFamily="34" charset="0"/>
              <a:buChar char="•"/>
            </a:pPr>
            <a:r>
              <a:rPr lang="nl-BE" dirty="0"/>
              <a:t>Via welke weg je geselecteerd bent, zal dus bepalen via welke kanalen je opgeroepen zal worden.</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9</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705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9738" y="1252538"/>
            <a:ext cx="6010275" cy="3381375"/>
          </a:xfrm>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nl-BE" dirty="0"/>
              <a:t>Iedereen zal dus een brief ontvangen. Belangrijk om te weten is dat deze brief telkens ondertekend zal worden door dr. Dirk </a:t>
            </a:r>
            <a:r>
              <a:rPr lang="nl-BE" dirty="0" err="1"/>
              <a:t>Dewolf</a:t>
            </a:r>
            <a:r>
              <a:rPr lang="nl-BE" dirty="0"/>
              <a:t> (administrateur generaal Vlaanderen). Het is dus NIET zo dat de brief zal ondertekend worden door de huisarts.</a:t>
            </a:r>
          </a:p>
          <a:p>
            <a:pPr marL="457200" marR="0" lvl="0" indent="-22860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nl-BE" dirty="0"/>
              <a:t>De brief is vrij uitgebreid en bevat een aantal mogelijke ‘vragen’ van mensen, waarop dan telkens geantwoord wordt. De slide overloopt de onderwerpen die behandeld worden in deze brief.</a:t>
            </a:r>
          </a:p>
          <a:p>
            <a:pPr marL="457200" marR="0" lvl="0" indent="-22860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nl-BE" dirty="0"/>
              <a:t>Belangrijk is dat de afspraak telkens bevestigd wordt indien er gewerkt wordt met pre-</a:t>
            </a:r>
            <a:r>
              <a:rPr lang="nl-BE" dirty="0" err="1"/>
              <a:t>booking</a:t>
            </a:r>
            <a:r>
              <a:rPr lang="nl-BE" dirty="0"/>
              <a:t>. Dit omdat we er allemaal baat bij hebben dat de </a:t>
            </a:r>
            <a:r>
              <a:rPr lang="nl-BE" dirty="0" err="1"/>
              <a:t>vaccinatiecentrum</a:t>
            </a:r>
            <a:r>
              <a:rPr lang="nl-BE" dirty="0"/>
              <a:t> organisatorisch goed kan functioneren, zodat ze weten wie zal komen en dat het aantal ‘</a:t>
            </a:r>
            <a:r>
              <a:rPr lang="nl-BE" dirty="0" err="1"/>
              <a:t>not</a:t>
            </a:r>
            <a:r>
              <a:rPr lang="nl-BE" dirty="0"/>
              <a:t>-show-ups’ zo laag mogelijk is. Daarom zouden we aan alle zorgverleners hier aanwezig willen vragen hun patiënten te motiveren tot het bevestigen van de afspraak, en te ondersteunen waar nodig.</a:t>
            </a:r>
          </a:p>
          <a:p>
            <a:pPr marL="457200" marR="0" lvl="0" indent="-22860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nl-BE" dirty="0"/>
              <a:t>Mensen kunnen in de brief lezen voor welke contra-indicaties of aandachtspunten ze naar de arts moeten gaan, en dat als ze twijfels hebben om zich te laten </a:t>
            </a:r>
            <a:r>
              <a:rPr lang="nl-BE" dirty="0" err="1"/>
              <a:t>vacc</a:t>
            </a:r>
            <a:r>
              <a:rPr lang="nl-BE" dirty="0"/>
              <a:t>, ze contact moeten opnemen met arts of apotheker.</a:t>
            </a:r>
          </a:p>
        </p:txBody>
      </p:sp>
      <p:sp>
        <p:nvSpPr>
          <p:cNvPr id="4" name="Tijdelijke aanduiding voor dianummer 3"/>
          <p:cNvSpPr>
            <a:spLocks noGrp="1"/>
          </p:cNvSpPr>
          <p:nvPr>
            <p:ph type="sldNum" idx="12"/>
          </p:nvPr>
        </p:nvSpPr>
        <p:spPr/>
        <p:txBody>
          <a:bodyPr/>
          <a:lstStyle/>
          <a:p>
            <a:pPr algn="r">
              <a:buClr>
                <a:schemeClr val="dk1"/>
              </a:buClr>
              <a:buSzPts val="300"/>
            </a:pPr>
            <a:fld id="{00000000-1234-1234-1234-123412341234}" type="slidenum">
              <a:rPr lang="nl-BE" sz="1300">
                <a:solidFill>
                  <a:schemeClr val="dk1"/>
                </a:solidFill>
                <a:latin typeface="Calibri"/>
                <a:ea typeface="Calibri"/>
                <a:cs typeface="Calibri"/>
                <a:sym typeface="Calibri"/>
              </a:rPr>
              <a:pPr algn="r">
                <a:buClr>
                  <a:schemeClr val="dk1"/>
                </a:buClr>
                <a:buSzPts val="300"/>
              </a:pPr>
              <a:t>10</a:t>
            </a:fld>
            <a:endParaRPr lang="nl-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057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nl-NL"/>
              <a:t>Klik om de stijl te bewerken</a:t>
            </a:r>
            <a:endParaRPr lang="en-US" dirty="0"/>
          </a:p>
        </p:txBody>
      </p:sp>
      <p:sp>
        <p:nvSpPr>
          <p:cNvPr id="3" name="Subtitle 2"/>
          <p:cNvSpPr>
            <a:spLocks noGrp="1"/>
          </p:cNvSpPr>
          <p:nvPr>
            <p:ph type="subTitle" idx="1"/>
          </p:nvPr>
        </p:nvSpPr>
        <p:spPr>
          <a:xfrm>
            <a:off x="1524001" y="3602038"/>
            <a:ext cx="9144000" cy="1655762"/>
          </a:xfrm>
        </p:spPr>
        <p:txBody>
          <a:bodyPr>
            <a:normAutofit/>
          </a:bodyPr>
          <a:lstStyle>
            <a:lvl1pPr marL="0" indent="0" algn="ctr">
              <a:buNone/>
              <a:defRPr sz="2025" b="1">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5" name="Rechthoek 4"/>
          <p:cNvSpPr/>
          <p:nvPr userDrawn="1"/>
        </p:nvSpPr>
        <p:spPr>
          <a:xfrm>
            <a:off x="1885950" y="5486400"/>
            <a:ext cx="6970643"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400" b="0" i="0" u="none" strike="noStrike" kern="0" cap="none" spc="0" normalizeH="0" baseline="0" noProof="0">
              <a:ln>
                <a:noFill/>
              </a:ln>
              <a:solidFill>
                <a:prstClr val="white"/>
              </a:solidFill>
              <a:effectLst/>
              <a:uLnTx/>
              <a:uFillTx/>
              <a:latin typeface="Calibri Light"/>
              <a:ea typeface="+mn-ea"/>
              <a:cs typeface="+mn-cs"/>
              <a:sym typeface="Arial"/>
            </a:endParaRPr>
          </a:p>
        </p:txBody>
      </p:sp>
      <p:pic>
        <p:nvPicPr>
          <p:cNvPr id="4" name="Afbeelding 3"/>
          <p:cNvPicPr>
            <a:picLocks noChangeAspect="1"/>
          </p:cNvPicPr>
          <p:nvPr userDrawn="1"/>
        </p:nvPicPr>
        <p:blipFill rotWithShape="1">
          <a:blip r:embed="rId2" cstate="screen">
            <a:extLst>
              <a:ext uri="{28A0092B-C50C-407E-A947-70E740481C1C}">
                <a14:useLocalDpi xmlns:a14="http://schemas.microsoft.com/office/drawing/2010/main"/>
              </a:ext>
            </a:extLst>
          </a:blip>
          <a:srcRect t="11231"/>
          <a:stretch/>
        </p:blipFill>
        <p:spPr>
          <a:xfrm>
            <a:off x="7742168" y="6112904"/>
            <a:ext cx="3335407" cy="745096"/>
          </a:xfrm>
          <a:prstGeom prst="rect">
            <a:avLst/>
          </a:prstGeom>
        </p:spPr>
      </p:pic>
    </p:spTree>
    <p:extLst>
      <p:ext uri="{BB962C8B-B14F-4D97-AF65-F5344CB8AC3E}">
        <p14:creationId xmlns:p14="http://schemas.microsoft.com/office/powerpoint/2010/main" val="829486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5E68A9-5DA0-4EB6-BD48-9FC715316D85}" type="datetimeFigureOut">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15-Feb-21</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6" name="Slide Number Placeholder 5"/>
          <p:cNvSpPr>
            <a:spLocks noGrp="1"/>
          </p:cNvSpPr>
          <p:nvPr>
            <p:ph type="sldNum" sz="quarter" idx="12"/>
          </p:nvPr>
        </p:nvSpPr>
        <p:spPr>
          <a:xfrm>
            <a:off x="8610601"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12DA3C-DD0A-430B-8390-8DF2B14FB6F7}" type="slidenum">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Tree>
    <p:extLst>
      <p:ext uri="{BB962C8B-B14F-4D97-AF65-F5344CB8AC3E}">
        <p14:creationId xmlns:p14="http://schemas.microsoft.com/office/powerpoint/2010/main" val="4247312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B2F0860-86B6-4B6C-A3B9-E431C086DB03}" type="datetimeFigureOut">
              <a:rPr lang="nl-BE" smtClean="0"/>
              <a:t>15/02/2021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DE660DC-FB24-447B-8514-99A7F6AD8E7B}" type="slidenum">
              <a:rPr lang="nl-BE" smtClean="0"/>
              <a:t>‹#›</a:t>
            </a:fld>
            <a:endParaRPr lang="nl-BE"/>
          </a:p>
        </p:txBody>
      </p:sp>
    </p:spTree>
    <p:extLst>
      <p:ext uri="{BB962C8B-B14F-4D97-AF65-F5344CB8AC3E}">
        <p14:creationId xmlns:p14="http://schemas.microsoft.com/office/powerpoint/2010/main" val="23448286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B2F0860-86B6-4B6C-A3B9-E431C086DB03}" type="datetimeFigureOut">
              <a:rPr lang="nl-BE" smtClean="0"/>
              <a:t>15/02/2021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DE660DC-FB24-447B-8514-99A7F6AD8E7B}" type="slidenum">
              <a:rPr lang="nl-BE" smtClean="0"/>
              <a:t>‹#›</a:t>
            </a:fld>
            <a:endParaRPr lang="nl-BE"/>
          </a:p>
        </p:txBody>
      </p:sp>
    </p:spTree>
    <p:extLst>
      <p:ext uri="{BB962C8B-B14F-4D97-AF65-F5344CB8AC3E}">
        <p14:creationId xmlns:p14="http://schemas.microsoft.com/office/powerpoint/2010/main" val="40366685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B2F0860-86B6-4B6C-A3B9-E431C086DB03}" type="datetimeFigureOut">
              <a:rPr lang="nl-BE" smtClean="0"/>
              <a:t>15/02/2021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2DE660DC-FB24-447B-8514-99A7F6AD8E7B}" type="slidenum">
              <a:rPr lang="nl-BE" smtClean="0"/>
              <a:t>‹#›</a:t>
            </a:fld>
            <a:endParaRPr lang="nl-BE"/>
          </a:p>
        </p:txBody>
      </p:sp>
    </p:spTree>
    <p:extLst>
      <p:ext uri="{BB962C8B-B14F-4D97-AF65-F5344CB8AC3E}">
        <p14:creationId xmlns:p14="http://schemas.microsoft.com/office/powerpoint/2010/main" val="34853036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B2F0860-86B6-4B6C-A3B9-E431C086DB03}" type="datetimeFigureOut">
              <a:rPr lang="nl-BE" smtClean="0"/>
              <a:t>15/02/2021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2DE660DC-FB24-447B-8514-99A7F6AD8E7B}" type="slidenum">
              <a:rPr lang="nl-BE" smtClean="0"/>
              <a:t>‹#›</a:t>
            </a:fld>
            <a:endParaRPr lang="nl-BE"/>
          </a:p>
        </p:txBody>
      </p:sp>
    </p:spTree>
    <p:extLst>
      <p:ext uri="{BB962C8B-B14F-4D97-AF65-F5344CB8AC3E}">
        <p14:creationId xmlns:p14="http://schemas.microsoft.com/office/powerpoint/2010/main" val="1322777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F0860-86B6-4B6C-A3B9-E431C086DB03}" type="datetimeFigureOut">
              <a:rPr lang="nl-BE" smtClean="0"/>
              <a:t>15/02/2021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2DE660DC-FB24-447B-8514-99A7F6AD8E7B}" type="slidenum">
              <a:rPr lang="nl-BE" smtClean="0"/>
              <a:t>‹#›</a:t>
            </a:fld>
            <a:endParaRPr lang="nl-BE"/>
          </a:p>
        </p:txBody>
      </p:sp>
    </p:spTree>
    <p:extLst>
      <p:ext uri="{BB962C8B-B14F-4D97-AF65-F5344CB8AC3E}">
        <p14:creationId xmlns:p14="http://schemas.microsoft.com/office/powerpoint/2010/main" val="14548598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B2F0860-86B6-4B6C-A3B9-E431C086DB03}" type="datetimeFigureOut">
              <a:rPr lang="nl-BE" smtClean="0"/>
              <a:t>15/02/2021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DE660DC-FB24-447B-8514-99A7F6AD8E7B}" type="slidenum">
              <a:rPr lang="nl-BE" smtClean="0"/>
              <a:t>‹#›</a:t>
            </a:fld>
            <a:endParaRPr lang="nl-BE"/>
          </a:p>
        </p:txBody>
      </p:sp>
    </p:spTree>
    <p:extLst>
      <p:ext uri="{BB962C8B-B14F-4D97-AF65-F5344CB8AC3E}">
        <p14:creationId xmlns:p14="http://schemas.microsoft.com/office/powerpoint/2010/main" val="12465999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B2F0860-86B6-4B6C-A3B9-E431C086DB03}" type="datetimeFigureOut">
              <a:rPr lang="nl-BE" smtClean="0"/>
              <a:t>15/02/2021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2DE660DC-FB24-447B-8514-99A7F6AD8E7B}" type="slidenum">
              <a:rPr lang="nl-BE" smtClean="0"/>
              <a:t>‹#›</a:t>
            </a:fld>
            <a:endParaRPr lang="nl-BE"/>
          </a:p>
        </p:txBody>
      </p:sp>
    </p:spTree>
    <p:extLst>
      <p:ext uri="{BB962C8B-B14F-4D97-AF65-F5344CB8AC3E}">
        <p14:creationId xmlns:p14="http://schemas.microsoft.com/office/powerpoint/2010/main" val="16778650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2F0860-86B6-4B6C-A3B9-E431C086DB03}" type="datetimeFigureOut">
              <a:rPr lang="nl-BE" smtClean="0"/>
              <a:t>15/02/2021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DE660DC-FB24-447B-8514-99A7F6AD8E7B}" type="slidenum">
              <a:rPr lang="nl-BE" smtClean="0"/>
              <a:t>‹#›</a:t>
            </a:fld>
            <a:endParaRPr lang="nl-BE"/>
          </a:p>
        </p:txBody>
      </p:sp>
    </p:spTree>
    <p:extLst>
      <p:ext uri="{BB962C8B-B14F-4D97-AF65-F5344CB8AC3E}">
        <p14:creationId xmlns:p14="http://schemas.microsoft.com/office/powerpoint/2010/main" val="13434694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2F0860-86B6-4B6C-A3B9-E431C086DB03}" type="datetimeFigureOut">
              <a:rPr lang="nl-BE" smtClean="0"/>
              <a:t>15/02/2021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DE660DC-FB24-447B-8514-99A7F6AD8E7B}" type="slidenum">
              <a:rPr lang="nl-BE" smtClean="0"/>
              <a:t>‹#›</a:t>
            </a:fld>
            <a:endParaRPr lang="nl-BE"/>
          </a:p>
        </p:txBody>
      </p:sp>
    </p:spTree>
    <p:extLst>
      <p:ext uri="{BB962C8B-B14F-4D97-AF65-F5344CB8AC3E}">
        <p14:creationId xmlns:p14="http://schemas.microsoft.com/office/powerpoint/2010/main" val="37666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899"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1" y="365125"/>
            <a:ext cx="7734299"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5E68A9-5DA0-4EB6-BD48-9FC715316D85}" type="datetimeFigureOut">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15-Feb-21</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6" name="Slide Number Placeholder 5"/>
          <p:cNvSpPr>
            <a:spLocks noGrp="1"/>
          </p:cNvSpPr>
          <p:nvPr>
            <p:ph type="sldNum" sz="quarter" idx="12"/>
          </p:nvPr>
        </p:nvSpPr>
        <p:spPr>
          <a:xfrm>
            <a:off x="8610601"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12DA3C-DD0A-430B-8390-8DF2B14FB6F7}" type="slidenum">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Tree>
    <p:extLst>
      <p:ext uri="{BB962C8B-B14F-4D97-AF65-F5344CB8AC3E}">
        <p14:creationId xmlns:p14="http://schemas.microsoft.com/office/powerpoint/2010/main" val="52466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screen">
            <a:extLst>
              <a:ext uri="{28A0092B-C50C-407E-A947-70E740481C1C}">
                <a14:useLocalDpi xmlns:a14="http://schemas.microsoft.com/office/drawing/2010/main"/>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 name="Date Placeholder 3"/>
          <p:cNvSpPr>
            <a:spLocks noGrp="1"/>
          </p:cNvSpPr>
          <p:nvPr>
            <p:ph type="dt" sz="half" idx="10"/>
          </p:nvPr>
        </p:nvSpPr>
        <p:spPr>
          <a:xfrm>
            <a:off x="838200" y="6424268"/>
            <a:ext cx="2743200" cy="365125"/>
          </a:xfrm>
          <a:prstGeom prst="rect">
            <a:avLst/>
          </a:prstGeom>
        </p:spPr>
        <p:txBody>
          <a:bodyPr/>
          <a:lstStyle>
            <a:lvl1pPr>
              <a:defRPr>
                <a:solidFill>
                  <a:srgbClr val="8C9CA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8C9CA6"/>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24268"/>
            <a:ext cx="4114800" cy="365125"/>
          </a:xfrm>
          <a:prstGeom prst="rect">
            <a:avLst/>
          </a:prstGeom>
        </p:spPr>
        <p:txBody>
          <a:bodyPr/>
          <a:lstStyle>
            <a:lvl1pPr>
              <a:defRPr>
                <a:solidFill>
                  <a:srgbClr val="8C9CA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8C9CA6"/>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610600" y="6424268"/>
            <a:ext cx="2743200" cy="365125"/>
          </a:xfrm>
          <a:prstGeom prst="rect">
            <a:avLst/>
          </a:prstGeom>
        </p:spPr>
        <p:txBody>
          <a:bodyPr/>
          <a:lstStyle>
            <a:lvl1pPr>
              <a:defRPr>
                <a:solidFill>
                  <a:srgbClr val="8C9CA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8C9CA6"/>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8C9CA6"/>
              </a:solidFill>
              <a:effectLst/>
              <a:uLnTx/>
              <a:uFillTx/>
              <a:latin typeface="Arial"/>
              <a:cs typeface="Arial"/>
              <a:sym typeface="Arial"/>
            </a:endParaRPr>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08372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954217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4" name="Content Placeholder 2"/>
          <p:cNvSpPr>
            <a:spLocks noGrp="1"/>
          </p:cNvSpPr>
          <p:nvPr>
            <p:ph sz="half" idx="1"/>
          </p:nvPr>
        </p:nvSpPr>
        <p:spPr>
          <a:xfrm>
            <a:off x="838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2"/>
          </p:nvPr>
        </p:nvSpPr>
        <p:spPr>
          <a:xfrm>
            <a:off x="6172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424530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4" name="Content Placeholder 2"/>
          <p:cNvSpPr>
            <a:spLocks noGrp="1"/>
          </p:cNvSpPr>
          <p:nvPr>
            <p:ph sz="half" idx="1"/>
          </p:nvPr>
        </p:nvSpPr>
        <p:spPr>
          <a:xfrm>
            <a:off x="83820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half" idx="13"/>
          </p:nvPr>
        </p:nvSpPr>
        <p:spPr>
          <a:xfrm>
            <a:off x="790575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sz="half" idx="14"/>
          </p:nvPr>
        </p:nvSpPr>
        <p:spPr>
          <a:xfrm>
            <a:off x="4371975"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441153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a:t>Your map goes here</a:t>
            </a:r>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a:t>Lorem ipsum dolor sit amet, placerat ipsum erat et tortor, vehicula sociis vel vel, ut cursus sociosqu integer sapien in. Aliquet blandit, pellentesque nec vitae. Sapien ante feugiat non est etiam aut.</a:t>
            </a:r>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a:t></a:t>
            </a:r>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a:t>Adress</a:t>
            </a:r>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Tree>
    <p:extLst>
      <p:ext uri="{BB962C8B-B14F-4D97-AF65-F5344CB8AC3E}">
        <p14:creationId xmlns:p14="http://schemas.microsoft.com/office/powerpoint/2010/main" val="3526350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750800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680089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99686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echthoek 7"/>
          <p:cNvSpPr/>
          <p:nvPr userDrawn="1"/>
        </p:nvSpPr>
        <p:spPr>
          <a:xfrm>
            <a:off x="1600200" y="5472113"/>
            <a:ext cx="9472613" cy="138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p:txBody>
          <a:bodyPr>
            <a:normAutofit/>
          </a:bodyPr>
          <a:lstStyle>
            <a:lvl1pPr>
              <a:defRPr sz="4800"/>
            </a:lvl1p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 name="Slide Number Placeholder 5"/>
          <p:cNvSpPr>
            <a:spLocks noGrp="1"/>
          </p:cNvSpPr>
          <p:nvPr>
            <p:ph type="sldNum" sz="quarter" idx="12"/>
          </p:nvPr>
        </p:nvSpPr>
        <p:spPr>
          <a:xfrm>
            <a:off x="11644067" y="3"/>
            <a:ext cx="547933" cy="365125"/>
          </a:xfrm>
          <a:prstGeom prst="rect">
            <a:avLst/>
          </a:prstGeom>
        </p:spPr>
        <p:txBody>
          <a:bodyPr/>
          <a:lstStyle>
            <a:lvl1pPr algn="ctr">
              <a:defRPr sz="1200">
                <a:solidFill>
                  <a:srgbClr val="CC0099"/>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112DA3C-DD0A-430B-8390-8DF2B14FB6F7}" type="slidenum">
              <a:rPr kumimoji="0" lang="en-US" sz="1200" b="0" i="0" u="none" strike="noStrike" kern="1200" cap="none" spc="0" normalizeH="0" baseline="0" noProof="0" smtClean="0">
                <a:ln>
                  <a:noFill/>
                </a:ln>
                <a:solidFill>
                  <a:srgbClr val="CC0099"/>
                </a:solidFill>
                <a:effectLst/>
                <a:uLnTx/>
                <a:uFillTx/>
                <a:latin typeface="Calibri Light"/>
                <a:ea typeface="+mn-ea"/>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CC0099"/>
              </a:solidFill>
              <a:effectLst/>
              <a:uLnTx/>
              <a:uFillTx/>
              <a:latin typeface="Calibri Light"/>
              <a:ea typeface="+mn-ea"/>
              <a:cs typeface="Arial"/>
              <a:sym typeface="Arial"/>
            </a:endParaRPr>
          </a:p>
        </p:txBody>
      </p:sp>
    </p:spTree>
    <p:extLst>
      <p:ext uri="{BB962C8B-B14F-4D97-AF65-F5344CB8AC3E}">
        <p14:creationId xmlns:p14="http://schemas.microsoft.com/office/powerpoint/2010/main" val="4050531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4274252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a:t>Short introduction text here</a:t>
            </a:r>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932966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a:t>Client Name Here</a:t>
            </a:r>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a:t>Client Name Here</a:t>
            </a:r>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7639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05962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4044044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968342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141617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1169120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2473238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698667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nl-NL"/>
              <a:t>Klik om de stijl te bewerken</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5E68A9-5DA0-4EB6-BD48-9FC715316D85}" type="datetimeFigureOut">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15-Feb-21</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6" name="Slide Number Placeholder 5"/>
          <p:cNvSpPr>
            <a:spLocks noGrp="1"/>
          </p:cNvSpPr>
          <p:nvPr>
            <p:ph type="sldNum" sz="quarter" idx="12"/>
          </p:nvPr>
        </p:nvSpPr>
        <p:spPr>
          <a:xfrm>
            <a:off x="8610601"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12DA3C-DD0A-430B-8390-8DF2B14FB6F7}" type="slidenum">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Tree>
    <p:extLst>
      <p:ext uri="{BB962C8B-B14F-4D97-AF65-F5344CB8AC3E}">
        <p14:creationId xmlns:p14="http://schemas.microsoft.com/office/powerpoint/2010/main" val="3468882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0045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293071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655123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740471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4261505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70264" y="4416650"/>
            <a:ext cx="941283"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a:ln>
                  <a:noFill/>
                </a:ln>
                <a:solidFill>
                  <a:srgbClr val="273339"/>
                </a:solidFill>
                <a:effectLst/>
                <a:uLnTx/>
                <a:uFillTx/>
                <a:latin typeface="Arial"/>
                <a:cs typeface="Arial"/>
                <a:sym typeface="Arial"/>
              </a:rPr>
              <a:t>Skills:</a:t>
            </a: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103" name="TextBox 102"/>
          <p:cNvSpPr txBox="1"/>
          <p:nvPr userDrawn="1"/>
        </p:nvSpPr>
        <p:spPr>
          <a:xfrm>
            <a:off x="6909002" y="4416648"/>
            <a:ext cx="941283"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a:ln>
                  <a:noFill/>
                </a:ln>
                <a:solidFill>
                  <a:srgbClr val="273339"/>
                </a:solidFill>
                <a:effectLst/>
                <a:uLnTx/>
                <a:uFillTx/>
                <a:latin typeface="Arial"/>
                <a:cs typeface="Arial"/>
                <a:sym typeface="Arial"/>
              </a:rPr>
              <a:t>Skills:</a:t>
            </a: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264536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715422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000251" y="1746844"/>
            <a:ext cx="82586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0" cap="none" spc="0" normalizeH="0" baseline="0" noProof="0">
                <a:ln>
                  <a:noFill/>
                </a:ln>
                <a:solidFill>
                  <a:srgbClr val="8C9CA6"/>
                </a:solidFill>
                <a:effectLst/>
                <a:uLnTx/>
                <a:uFillTx/>
                <a:latin typeface="Arial"/>
                <a:cs typeface="Arial"/>
                <a:sym typeface="Arial"/>
              </a:rPr>
              <a:t>“</a:t>
            </a:r>
          </a:p>
        </p:txBody>
      </p:sp>
      <p:sp>
        <p:nvSpPr>
          <p:cNvPr id="41" name="TextBox 40"/>
          <p:cNvSpPr txBox="1"/>
          <p:nvPr userDrawn="1"/>
        </p:nvSpPr>
        <p:spPr>
          <a:xfrm>
            <a:off x="8926209" y="1746844"/>
            <a:ext cx="82586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0" cap="none" spc="0" normalizeH="0" baseline="0" noProof="0">
                <a:ln>
                  <a:noFill/>
                </a:ln>
                <a:solidFill>
                  <a:srgbClr val="8C9CA6"/>
                </a:solidFill>
                <a:effectLst/>
                <a:uLnTx/>
                <a:uFillTx/>
                <a:latin typeface="Arial"/>
                <a:cs typeface="Arial"/>
                <a:sym typeface="Arial"/>
              </a:rPr>
              <a:t>“</a:t>
            </a:r>
          </a:p>
        </p:txBody>
      </p:sp>
      <p:sp>
        <p:nvSpPr>
          <p:cNvPr id="42" name="TextBox 41"/>
          <p:cNvSpPr txBox="1"/>
          <p:nvPr userDrawn="1"/>
        </p:nvSpPr>
        <p:spPr>
          <a:xfrm>
            <a:off x="11353800" y="4650409"/>
            <a:ext cx="82586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0" cap="none" spc="0" normalizeH="0" baseline="0" noProof="0">
                <a:ln>
                  <a:noFill/>
                </a:ln>
                <a:solidFill>
                  <a:srgbClr val="8C9CA6"/>
                </a:solidFill>
                <a:effectLst/>
                <a:uLnTx/>
                <a:uFillTx/>
                <a:latin typeface="Arial"/>
                <a:cs typeface="Arial"/>
                <a:sym typeface="Arial"/>
              </a:rPr>
              <a:t>”</a:t>
            </a:r>
          </a:p>
        </p:txBody>
      </p:sp>
      <p:sp>
        <p:nvSpPr>
          <p:cNvPr id="43" name="TextBox 42"/>
          <p:cNvSpPr txBox="1"/>
          <p:nvPr userDrawn="1"/>
        </p:nvSpPr>
        <p:spPr>
          <a:xfrm>
            <a:off x="5447574" y="4650409"/>
            <a:ext cx="82586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0" cap="none" spc="0" normalizeH="0" baseline="0" noProof="0">
                <a:ln>
                  <a:noFill/>
                </a:ln>
                <a:solidFill>
                  <a:srgbClr val="8C9CA6"/>
                </a:solidFill>
                <a:effectLst/>
                <a:uLnTx/>
                <a:uFillTx/>
                <a:latin typeface="Arial"/>
                <a:cs typeface="Arial"/>
                <a:sym typeface="Arial"/>
              </a:rPr>
              <a:t>”</a:t>
            </a: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4183944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33753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455924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5E68A9-5DA0-4EB6-BD48-9FC715316D85}" type="datetimeFigureOut">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15-Feb-21</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7" name="Slide Number Placeholder 6"/>
          <p:cNvSpPr>
            <a:spLocks noGrp="1"/>
          </p:cNvSpPr>
          <p:nvPr>
            <p:ph type="sldNum" sz="quarter" idx="12"/>
          </p:nvPr>
        </p:nvSpPr>
        <p:spPr>
          <a:xfrm>
            <a:off x="8610601"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12DA3C-DD0A-430B-8390-8DF2B14FB6F7}" type="slidenum">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Tree>
    <p:extLst>
      <p:ext uri="{BB962C8B-B14F-4D97-AF65-F5344CB8AC3E}">
        <p14:creationId xmlns:p14="http://schemas.microsoft.com/office/powerpoint/2010/main" val="464838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a:prstGeom prst="rect">
            <a:avLst/>
          </a:prstGeom>
        </p:spPr>
        <p:txBody>
          <a:bodyPr/>
          <a:lstStyle>
            <a:lvl1pPr>
              <a:defRPr>
                <a:solidFill>
                  <a:srgbClr val="27333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73339"/>
                </a:solidFill>
                <a:effectLst/>
                <a:uLnTx/>
                <a:uFillTx/>
                <a:latin typeface="Arial"/>
                <a:cs typeface="Arial"/>
                <a:sym typeface="Arial"/>
              </a:rPr>
              <a:t>your date here</a:t>
            </a:r>
          </a:p>
        </p:txBody>
      </p:sp>
      <p:sp>
        <p:nvSpPr>
          <p:cNvPr id="18" name="Footer Placeholder 4"/>
          <p:cNvSpPr>
            <a:spLocks noGrp="1"/>
          </p:cNvSpPr>
          <p:nvPr>
            <p:ph type="ftr" sz="quarter" idx="11"/>
          </p:nvPr>
        </p:nvSpPr>
        <p:spPr>
          <a:xfrm>
            <a:off x="5850147" y="6356350"/>
            <a:ext cx="4114800" cy="365125"/>
          </a:xfrm>
          <a:prstGeom prst="rect">
            <a:avLst/>
          </a:prstGeom>
        </p:spPr>
        <p:txBody>
          <a:bodyPr/>
          <a:lstStyle>
            <a:lvl1pPr algn="ctr">
              <a:defRPr>
                <a:solidFill>
                  <a:srgbClr val="273339"/>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73339"/>
                </a:solidFill>
                <a:effectLst/>
                <a:uLnTx/>
                <a:uFillTx/>
                <a:latin typeface="Arial"/>
                <a:cs typeface="Arial"/>
                <a:sym typeface="Arial"/>
              </a:rPr>
              <a:t>större - a multipurpose PowerPoint template</a:t>
            </a:r>
          </a:p>
        </p:txBody>
      </p:sp>
      <p:sp>
        <p:nvSpPr>
          <p:cNvPr id="19" name="Slide Number Placeholder 5"/>
          <p:cNvSpPr>
            <a:spLocks noGrp="1"/>
          </p:cNvSpPr>
          <p:nvPr>
            <p:ph type="sldNum" sz="quarter" idx="12"/>
          </p:nvPr>
        </p:nvSpPr>
        <p:spPr>
          <a:xfrm>
            <a:off x="10239794" y="6356350"/>
            <a:ext cx="1114005" cy="365125"/>
          </a:xfrm>
          <a:prstGeom prst="rect">
            <a:avLst/>
          </a:prstGeom>
        </p:spPr>
        <p:txBody>
          <a:bodyPr/>
          <a:lstStyle>
            <a:lvl1pPr>
              <a:defRPr>
                <a:solidFill>
                  <a:srgbClr val="27333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273339"/>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273339"/>
              </a:solidFill>
              <a:effectLst/>
              <a:uLnTx/>
              <a:uFillTx/>
              <a:latin typeface="Arial"/>
              <a:cs typeface="Arial"/>
              <a:sym typeface="Arial"/>
            </a:endParaRPr>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4" name="TextBox 23"/>
          <p:cNvSpPr txBox="1"/>
          <p:nvPr userDrawn="1"/>
        </p:nvSpPr>
        <p:spPr>
          <a:xfrm>
            <a:off x="0" y="2758941"/>
            <a:ext cx="82586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0" cap="none" spc="0" normalizeH="0" baseline="0" noProof="0">
                <a:ln>
                  <a:noFill/>
                </a:ln>
                <a:solidFill>
                  <a:srgbClr val="8C9CA6"/>
                </a:solidFill>
                <a:effectLst/>
                <a:uLnTx/>
                <a:uFillTx/>
                <a:latin typeface="Arial"/>
                <a:cs typeface="Arial"/>
                <a:sym typeface="Arial"/>
              </a:rPr>
              <a:t>“</a:t>
            </a: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a:t>Name Here</a:t>
            </a:r>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a:t>Job Title Here</a:t>
            </a:r>
          </a:p>
        </p:txBody>
      </p:sp>
      <p:sp>
        <p:nvSpPr>
          <p:cNvPr id="25" name="TextBox 24"/>
          <p:cNvSpPr txBox="1"/>
          <p:nvPr userDrawn="1"/>
        </p:nvSpPr>
        <p:spPr>
          <a:xfrm>
            <a:off x="3007854" y="5662506"/>
            <a:ext cx="82586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0" cap="none" spc="0" normalizeH="0" baseline="0" noProof="0">
                <a:ln>
                  <a:noFill/>
                </a:ln>
                <a:solidFill>
                  <a:prstClr val="white"/>
                </a:solidFill>
                <a:effectLst/>
                <a:uLnTx/>
                <a:uFillTx/>
                <a:latin typeface="Arial"/>
                <a:cs typeface="Arial"/>
                <a:sym typeface="Arial"/>
              </a:rPr>
              <a:t>”</a:t>
            </a: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4096132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3086189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031479" y="6356350"/>
            <a:ext cx="1543821" cy="365125"/>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5850147" y="6356350"/>
            <a:ext cx="4114800" cy="365125"/>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10239794" y="6356350"/>
            <a:ext cx="1114005" cy="365125"/>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a:t>Title description</a:t>
            </a:r>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541434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419322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984364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880711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825261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210863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550273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874815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Content Placeholder 3"/>
          <p:cNvSpPr>
            <a:spLocks noGrp="1"/>
          </p:cNvSpPr>
          <p:nvPr>
            <p:ph sz="half" idx="2"/>
          </p:nvPr>
        </p:nvSpPr>
        <p:spPr>
          <a:xfrm>
            <a:off x="839791"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Content Placeholder 5"/>
          <p:cNvSpPr>
            <a:spLocks noGrp="1"/>
          </p:cNvSpPr>
          <p:nvPr>
            <p:ph sz="quarter" idx="4"/>
          </p:nvPr>
        </p:nvSpPr>
        <p:spPr>
          <a:xfrm>
            <a:off x="6172202"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5E68A9-5DA0-4EB6-BD48-9FC715316D85}" type="datetimeFigureOut">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15-Feb-21</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9" name="Slide Number Placeholder 8"/>
          <p:cNvSpPr>
            <a:spLocks noGrp="1"/>
          </p:cNvSpPr>
          <p:nvPr>
            <p:ph type="sldNum" sz="quarter" idx="12"/>
          </p:nvPr>
        </p:nvSpPr>
        <p:spPr>
          <a:xfrm>
            <a:off x="8610601"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12DA3C-DD0A-430B-8390-8DF2B14FB6F7}" type="slidenum">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Tree>
    <p:extLst>
      <p:ext uri="{BB962C8B-B14F-4D97-AF65-F5344CB8AC3E}">
        <p14:creationId xmlns:p14="http://schemas.microsoft.com/office/powerpoint/2010/main" val="3894507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591039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488252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994291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378434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534312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725852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003753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677619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088234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834854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5E68A9-5DA0-4EB6-BD48-9FC715316D85}" type="datetimeFigureOut">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15-Feb-21</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5" name="Slide Number Placeholder 4"/>
          <p:cNvSpPr>
            <a:spLocks noGrp="1"/>
          </p:cNvSpPr>
          <p:nvPr>
            <p:ph type="sldNum" sz="quarter" idx="12"/>
          </p:nvPr>
        </p:nvSpPr>
        <p:spPr>
          <a:xfrm>
            <a:off x="8610601"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12DA3C-DD0A-430B-8390-8DF2B14FB6F7}" type="slidenum">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Tree>
    <p:extLst>
      <p:ext uri="{BB962C8B-B14F-4D97-AF65-F5344CB8AC3E}">
        <p14:creationId xmlns:p14="http://schemas.microsoft.com/office/powerpoint/2010/main" val="540094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085839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413580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Strategy</a:t>
            </a:r>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2226961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976160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95CD">
                    <a:lumMod val="20000"/>
                    <a:lumOff val="80000"/>
                  </a:srgbClr>
                </a:solidFill>
                <a:effectLst/>
                <a:uLnTx/>
                <a:uFillTx/>
                <a:latin typeface="Arial"/>
                <a:cs typeface="Arial"/>
                <a:sym typeface="Arial"/>
              </a:rPr>
              <a:t>S</a:t>
            </a: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F17C3F">
                    <a:lumMod val="40000"/>
                    <a:lumOff val="60000"/>
                  </a:srgbClr>
                </a:solidFill>
                <a:effectLst/>
                <a:uLnTx/>
                <a:uFillTx/>
                <a:latin typeface="Arial"/>
                <a:cs typeface="Arial"/>
                <a:sym typeface="Arial"/>
              </a:rPr>
              <a:t>W</a:t>
            </a: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7BB21B">
                    <a:lumMod val="40000"/>
                    <a:lumOff val="60000"/>
                  </a:srgbClr>
                </a:solidFill>
                <a:effectLst/>
                <a:uLnTx/>
                <a:uFillTx/>
                <a:latin typeface="Arial"/>
                <a:cs typeface="Arial"/>
                <a:sym typeface="Arial"/>
              </a:rPr>
              <a:t>O</a:t>
            </a: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9D1217">
                    <a:lumMod val="20000"/>
                    <a:lumOff val="80000"/>
                  </a:srgbClr>
                </a:solidFill>
                <a:effectLst/>
                <a:uLnTx/>
                <a:uFillTx/>
                <a:latin typeface="Arial"/>
                <a:cs typeface="Arial"/>
                <a:sym typeface="Arial"/>
              </a:rPr>
              <a:t>T</a:t>
            </a: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477129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95CD">
                    <a:lumMod val="20000"/>
                    <a:lumOff val="80000"/>
                  </a:srgbClr>
                </a:solidFill>
                <a:effectLst/>
                <a:uLnTx/>
                <a:uFillTx/>
                <a:latin typeface="Arial"/>
                <a:cs typeface="Arial"/>
                <a:sym typeface="Arial"/>
              </a:rPr>
              <a:t>S</a:t>
            </a: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17C3F">
                    <a:lumMod val="40000"/>
                    <a:lumOff val="60000"/>
                  </a:srgbClr>
                </a:solidFill>
                <a:effectLst/>
                <a:uLnTx/>
                <a:uFillTx/>
                <a:latin typeface="Arial"/>
                <a:cs typeface="Arial"/>
                <a:sym typeface="Arial"/>
              </a:rPr>
              <a:t>W</a:t>
            </a: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7BB21B">
                    <a:lumMod val="40000"/>
                    <a:lumOff val="60000"/>
                  </a:srgbClr>
                </a:solidFill>
                <a:effectLst/>
                <a:uLnTx/>
                <a:uFillTx/>
                <a:latin typeface="Arial"/>
                <a:cs typeface="Arial"/>
                <a:sym typeface="Arial"/>
              </a:rPr>
              <a:t>O</a:t>
            </a: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9D1217">
                    <a:lumMod val="20000"/>
                    <a:lumOff val="80000"/>
                  </a:srgbClr>
                </a:solidFill>
                <a:effectLst/>
                <a:uLnTx/>
                <a:uFillTx/>
                <a:latin typeface="Arial"/>
                <a:cs typeface="Arial"/>
                <a:sym typeface="Arial"/>
              </a:rPr>
              <a:t>T</a:t>
            </a: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STRENGTHS</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500043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Weaknesses</a:t>
            </a:r>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7BB21B">
                    <a:lumMod val="40000"/>
                    <a:lumOff val="60000"/>
                  </a:srgbClr>
                </a:solidFill>
                <a:effectLst/>
                <a:uLnTx/>
                <a:uFillTx/>
                <a:latin typeface="Arial"/>
                <a:cs typeface="Arial"/>
                <a:sym typeface="Arial"/>
              </a:rPr>
              <a:t>O</a:t>
            </a: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9D1217">
                    <a:lumMod val="20000"/>
                    <a:lumOff val="80000"/>
                  </a:srgbClr>
                </a:solidFill>
                <a:effectLst/>
                <a:uLnTx/>
                <a:uFillTx/>
                <a:latin typeface="Arial"/>
                <a:cs typeface="Arial"/>
                <a:sym typeface="Arial"/>
              </a:rPr>
              <a:t>T</a:t>
            </a: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95CD">
                    <a:lumMod val="20000"/>
                    <a:lumOff val="80000"/>
                  </a:srgbClr>
                </a:solidFill>
                <a:effectLst/>
                <a:uLnTx/>
                <a:uFillTx/>
                <a:latin typeface="Arial"/>
                <a:cs typeface="Arial"/>
                <a:sym typeface="Arial"/>
              </a:rPr>
              <a:t>S</a:t>
            </a: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F17C3F">
                    <a:lumMod val="40000"/>
                    <a:lumOff val="60000"/>
                  </a:srgbClr>
                </a:solidFill>
                <a:effectLst/>
                <a:uLnTx/>
                <a:uFillTx/>
                <a:latin typeface="Arial"/>
                <a:cs typeface="Arial"/>
                <a:sym typeface="Arial"/>
              </a:rPr>
              <a:t>W</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674989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Opportunities</a:t>
            </a:r>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17C3F">
                    <a:lumMod val="40000"/>
                    <a:lumOff val="60000"/>
                  </a:srgbClr>
                </a:solidFill>
                <a:effectLst/>
                <a:uLnTx/>
                <a:uFillTx/>
                <a:latin typeface="Arial"/>
                <a:cs typeface="Arial"/>
                <a:sym typeface="Arial"/>
              </a:rPr>
              <a:t>W</a:t>
            </a: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9D1217">
                    <a:lumMod val="20000"/>
                    <a:lumOff val="80000"/>
                  </a:srgbClr>
                </a:solidFill>
                <a:effectLst/>
                <a:uLnTx/>
                <a:uFillTx/>
                <a:latin typeface="Arial"/>
                <a:cs typeface="Arial"/>
                <a:sym typeface="Arial"/>
              </a:rPr>
              <a:t>T</a:t>
            </a: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95CD">
                    <a:lumMod val="20000"/>
                    <a:lumOff val="80000"/>
                  </a:srgbClr>
                </a:solidFill>
                <a:effectLst/>
                <a:uLnTx/>
                <a:uFillTx/>
                <a:latin typeface="Arial"/>
                <a:cs typeface="Arial"/>
                <a:sym typeface="Arial"/>
              </a:rPr>
              <a:t>S</a:t>
            </a: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7BB21B">
                    <a:lumMod val="40000"/>
                    <a:lumOff val="60000"/>
                  </a:srgbClr>
                </a:solidFill>
                <a:effectLst/>
                <a:uLnTx/>
                <a:uFillTx/>
                <a:latin typeface="Arial"/>
                <a:cs typeface="Arial"/>
                <a:sym typeface="Arial"/>
              </a:rPr>
              <a:t>O</a:t>
            </a: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859497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Threats</a:t>
            </a:r>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17C3F">
                    <a:lumMod val="40000"/>
                    <a:lumOff val="60000"/>
                  </a:srgbClr>
                </a:solidFill>
                <a:effectLst/>
                <a:uLnTx/>
                <a:uFillTx/>
                <a:latin typeface="Arial"/>
                <a:cs typeface="Arial"/>
                <a:sym typeface="Arial"/>
              </a:rPr>
              <a:t>W</a:t>
            </a: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7BB21B">
                    <a:lumMod val="40000"/>
                    <a:lumOff val="60000"/>
                  </a:srgbClr>
                </a:solidFill>
                <a:effectLst/>
                <a:uLnTx/>
                <a:uFillTx/>
                <a:latin typeface="Arial"/>
                <a:cs typeface="Arial"/>
                <a:sym typeface="Arial"/>
              </a:rPr>
              <a:t>O</a:t>
            </a: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95CD">
                    <a:lumMod val="20000"/>
                    <a:lumOff val="80000"/>
                  </a:srgbClr>
                </a:solidFill>
                <a:effectLst/>
                <a:uLnTx/>
                <a:uFillTx/>
                <a:latin typeface="Arial"/>
                <a:cs typeface="Arial"/>
                <a:sym typeface="Arial"/>
              </a:rPr>
              <a:t>S</a:t>
            </a: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9D1217">
                    <a:lumMod val="20000"/>
                    <a:lumOff val="80000"/>
                  </a:srgbClr>
                </a:solidFill>
                <a:effectLst/>
                <a:uLnTx/>
                <a:uFillTx/>
                <a:latin typeface="Arial"/>
                <a:cs typeface="Arial"/>
                <a:sym typeface="Arial"/>
              </a:rPr>
              <a:t>T</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964157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a:t>TITLE</a:t>
            </a:r>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a:t>Title 1</a:t>
            </a:r>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a:t>Title 2</a:t>
            </a:r>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a:t>Title 3</a:t>
            </a:r>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a:t>Title 4</a:t>
            </a:r>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a:t>List items for Title 1</a:t>
            </a:r>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a:t>List items for Title 2</a:t>
            </a:r>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a:t>List items for Title 3</a:t>
            </a:r>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a:t>List items for Title 4</a:t>
            </a:r>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032780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5E68A9-5DA0-4EB6-BD48-9FC715316D85}" type="datetimeFigureOut">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15-Feb-21</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4" name="Slide Number Placeholder 3"/>
          <p:cNvSpPr>
            <a:spLocks noGrp="1"/>
          </p:cNvSpPr>
          <p:nvPr>
            <p:ph type="sldNum" sz="quarter" idx="12"/>
          </p:nvPr>
        </p:nvSpPr>
        <p:spPr>
          <a:xfrm>
            <a:off x="8610601"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12DA3C-DD0A-430B-8390-8DF2B14FB6F7}" type="slidenum">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Tree>
    <p:extLst>
      <p:ext uri="{BB962C8B-B14F-4D97-AF65-F5344CB8AC3E}">
        <p14:creationId xmlns:p14="http://schemas.microsoft.com/office/powerpoint/2010/main" val="3468941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a:t>List items for Title 1</a:t>
            </a:r>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2</a:t>
            </a:r>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3</a:t>
            </a:r>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4</a:t>
            </a:r>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1</a:t>
            </a:r>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3</a:t>
            </a:r>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2</a:t>
            </a:r>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4</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991814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a:t>List items for Title 1</a:t>
            </a:r>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a:t>List items for Title 2</a:t>
            </a:r>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a:t>List items for Title 3</a:t>
            </a:r>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a:t>List items for Title 4</a:t>
            </a:r>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1</a:t>
            </a:r>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3</a:t>
            </a:r>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2</a:t>
            </a:r>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4</a:t>
            </a:r>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a:t>Subtitle</a:t>
            </a:r>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a:t>Subtitle</a:t>
            </a:r>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73339"/>
              </a:solidFill>
              <a:effectLst/>
              <a:uLnTx/>
              <a:uFillTx/>
              <a:latin typeface="Calibri Light"/>
              <a:ea typeface="+mn-ea"/>
              <a:cs typeface="+mn-cs"/>
              <a:sym typeface="Aria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872331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a:t>Subtitle</a:t>
            </a:r>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a:t>Subtitle</a:t>
            </a:r>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a:t>Subtitle</a:t>
            </a:r>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a:t>Subtitle</a:t>
            </a:r>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73339"/>
              </a:solidFill>
              <a:effectLst/>
              <a:uLnTx/>
              <a:uFillTx/>
              <a:latin typeface="Calibri Light"/>
              <a:ea typeface="+mn-ea"/>
              <a:cs typeface="+mn-cs"/>
              <a:sym typeface="Arial"/>
            </a:endParaRPr>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799495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a:t>Item</a:t>
            </a:r>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094339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900754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424970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92924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3</a:t>
            </a:r>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053302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1</a:t>
            </a:r>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3</a:t>
            </a:r>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2</a:t>
            </a:r>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739393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261332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400"/>
            </a:lvl1pPr>
          </a:lstStyle>
          <a:p>
            <a:r>
              <a:rPr lang="nl-NL"/>
              <a:t>Klik om de stijl te bewerken</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5E68A9-5DA0-4EB6-BD48-9FC715316D85}" type="datetimeFigureOut">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15-Feb-21</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7" name="Slide Number Placeholder 6"/>
          <p:cNvSpPr>
            <a:spLocks noGrp="1"/>
          </p:cNvSpPr>
          <p:nvPr>
            <p:ph type="sldNum" sz="quarter" idx="12"/>
          </p:nvPr>
        </p:nvSpPr>
        <p:spPr>
          <a:xfrm>
            <a:off x="8610601"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12DA3C-DD0A-430B-8390-8DF2B14FB6F7}" type="slidenum">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Tree>
    <p:extLst>
      <p:ext uri="{BB962C8B-B14F-4D97-AF65-F5344CB8AC3E}">
        <p14:creationId xmlns:p14="http://schemas.microsoft.com/office/powerpoint/2010/main" val="3580728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769697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559036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560065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917435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COUNTRY</a:t>
            </a:r>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48273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a:t>Supplier information (address, phone #, etc.)</a:t>
            </a:r>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Invoice to:</a:t>
            </a:r>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728190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8765129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756949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469149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pic>
        <p:nvPicPr>
          <p:cNvPr id="3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4245513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400"/>
            </a:lvl1pPr>
          </a:lstStyle>
          <a:p>
            <a:r>
              <a:rPr lang="nl-NL"/>
              <a:t>Klik om de stijl te bewerken</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5E68A9-5DA0-4EB6-BD48-9FC715316D85}" type="datetimeFigureOut">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15-Feb-21</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
        <p:nvSpPr>
          <p:cNvPr id="7" name="Slide Number Placeholder 6"/>
          <p:cNvSpPr>
            <a:spLocks noGrp="1"/>
          </p:cNvSpPr>
          <p:nvPr>
            <p:ph type="sldNum" sz="quarter" idx="12"/>
          </p:nvPr>
        </p:nvSpPr>
        <p:spPr>
          <a:xfrm>
            <a:off x="8610601" y="635635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12DA3C-DD0A-430B-8390-8DF2B14FB6F7}" type="slidenum">
              <a:rPr kumimoji="0" lang="en-US" sz="1800" b="0" i="0" u="none" strike="noStrike" kern="1200" cap="none" spc="0" normalizeH="0" baseline="0" noProof="0" smtClean="0">
                <a:ln>
                  <a:noFill/>
                </a:ln>
                <a:solidFill>
                  <a:prstClr val="black"/>
                </a:solidFill>
                <a:effectLst/>
                <a:uLnTx/>
                <a:uFillTx/>
                <a:latin typeface="Calibri Light"/>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Light"/>
              <a:ea typeface="+mn-ea"/>
              <a:cs typeface="Arial"/>
              <a:sym typeface="Arial"/>
            </a:endParaRPr>
          </a:p>
        </p:txBody>
      </p:sp>
    </p:spTree>
    <p:extLst>
      <p:ext uri="{BB962C8B-B14F-4D97-AF65-F5344CB8AC3E}">
        <p14:creationId xmlns:p14="http://schemas.microsoft.com/office/powerpoint/2010/main" val="1498444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1803530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73339"/>
              </a:solidFill>
              <a:effectLst/>
              <a:uLnTx/>
              <a:uFillTx/>
              <a:latin typeface="Arial"/>
              <a:cs typeface="Arial"/>
              <a:sym typeface="Arial"/>
            </a:endParaRPr>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73339"/>
              </a:solidFill>
              <a:effectLst/>
              <a:uLnTx/>
              <a:uFillTx/>
              <a:latin typeface="Arial"/>
              <a:cs typeface="Arial"/>
              <a:sym typeface="Aria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73339"/>
              </a:solidFill>
              <a:effectLst/>
              <a:uLnTx/>
              <a:uFillTx/>
              <a:latin typeface="Arial"/>
              <a:cs typeface="Arial"/>
              <a:sym typeface="Aria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73339"/>
              </a:solidFill>
              <a:effectLst/>
              <a:uLnTx/>
              <a:uFillTx/>
              <a:latin typeface="Arial"/>
              <a:cs typeface="Arial"/>
              <a:sym typeface="Arial"/>
            </a:endParaRPr>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73339"/>
              </a:solidFill>
              <a:effectLst/>
              <a:uLnTx/>
              <a:uFillTx/>
              <a:latin typeface="Arial"/>
              <a:cs typeface="Arial"/>
              <a:sym typeface="Arial"/>
            </a:endParaRPr>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2034250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Pad whi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Tree>
    <p:extLst>
      <p:ext uri="{BB962C8B-B14F-4D97-AF65-F5344CB8AC3E}">
        <p14:creationId xmlns:p14="http://schemas.microsoft.com/office/powerpoint/2010/main" val="3736677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1201108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g ipad white">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Light"/>
              <a:ea typeface="+mn-ea"/>
              <a:cs typeface="+mn-cs"/>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576973"/>
                </a:solidFill>
                <a:effectLst/>
                <a:uLnTx/>
                <a:uFillTx/>
                <a:latin typeface="Arial"/>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57697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576973"/>
              </a:solidFill>
              <a:effectLst/>
              <a:uLnTx/>
              <a:uFillTx/>
              <a:latin typeface="Arial"/>
              <a:cs typeface="Arial"/>
              <a:sym typeface="Arial"/>
            </a:endParaRPr>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cs typeface="Arial"/>
              <a:sym typeface="Arial"/>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3119539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73339">
                    <a:tint val="75000"/>
                  </a:srgbClr>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73339">
                    <a:tint val="75000"/>
                  </a:srgbClr>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273339">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273339">
                  <a:tint val="75000"/>
                </a:srgbClr>
              </a:solidFill>
              <a:effectLst/>
              <a:uLnTx/>
              <a:uFillTx/>
              <a:latin typeface="Arial"/>
              <a:cs typeface="Arial"/>
              <a:sym typeface="Aria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a:t>Click to edit Master title style</a:t>
            </a:r>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04932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73339">
                    <a:tint val="75000"/>
                  </a:srgbClr>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73339">
                    <a:tint val="75000"/>
                  </a:srgbClr>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273339">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273339">
                  <a:tint val="75000"/>
                </a:srgbClr>
              </a:solidFill>
              <a:effectLst/>
              <a:uLnTx/>
              <a:uFillTx/>
              <a:latin typeface="Arial"/>
              <a:cs typeface="Arial"/>
              <a:sym typeface="Aria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1432292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73339">
                    <a:tint val="75000"/>
                  </a:srgbClr>
                </a:solidFill>
                <a:effectLst/>
                <a:uLnTx/>
                <a:uFillTx/>
                <a:latin typeface="Arial"/>
                <a:cs typeface="Arial"/>
                <a:sym typeface="Arial"/>
              </a:rPr>
              <a:t>your date here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73339">
                    <a:tint val="75000"/>
                  </a:srgbClr>
                </a:solidFill>
                <a:effectLst/>
                <a:uLnTx/>
                <a:uFillTx/>
                <a:latin typeface="Arial"/>
                <a:cs typeface="Arial"/>
                <a:sym typeface="Arial"/>
              </a:rPr>
              <a:t>större - a multipurpose PowerPoint template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400" b="0" i="0" u="none" strike="noStrike" kern="0" cap="none" spc="0" normalizeH="0" baseline="0" noProof="0" smtClean="0">
                <a:ln>
                  <a:noFill/>
                </a:ln>
                <a:solidFill>
                  <a:srgbClr val="273339">
                    <a:tint val="75000"/>
                  </a:srgb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a:ln>
                <a:noFill/>
              </a:ln>
              <a:solidFill>
                <a:srgbClr val="273339">
                  <a:tint val="75000"/>
                </a:srgbClr>
              </a:solidFill>
              <a:effectLst/>
              <a:uLnTx/>
              <a:uFillTx/>
              <a:latin typeface="Arial"/>
              <a:cs typeface="Arial"/>
              <a:sym typeface="Aria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23129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B2F0860-86B6-4B6C-A3B9-E431C086DB03}" type="datetimeFigureOut">
              <a:rPr lang="nl-BE" smtClean="0"/>
              <a:t>15/02/2021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DE660DC-FB24-447B-8514-99A7F6AD8E7B}" type="slidenum">
              <a:rPr lang="nl-BE" smtClean="0"/>
              <a:t>‹#›</a:t>
            </a:fld>
            <a:endParaRPr lang="nl-BE"/>
          </a:p>
        </p:txBody>
      </p:sp>
    </p:spTree>
    <p:extLst>
      <p:ext uri="{BB962C8B-B14F-4D97-AF65-F5344CB8AC3E}">
        <p14:creationId xmlns:p14="http://schemas.microsoft.com/office/powerpoint/2010/main" val="37332704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2F0860-86B6-4B6C-A3B9-E431C086DB03}" type="datetimeFigureOut">
              <a:rPr lang="nl-BE" smtClean="0"/>
              <a:t>15/02/2021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2DE660DC-FB24-447B-8514-99A7F6AD8E7B}" type="slidenum">
              <a:rPr lang="nl-BE" smtClean="0"/>
              <a:t>‹#›</a:t>
            </a:fld>
            <a:endParaRPr lang="nl-BE"/>
          </a:p>
        </p:txBody>
      </p:sp>
    </p:spTree>
    <p:extLst>
      <p:ext uri="{BB962C8B-B14F-4D97-AF65-F5344CB8AC3E}">
        <p14:creationId xmlns:p14="http://schemas.microsoft.com/office/powerpoint/2010/main" val="403500371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2.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427334333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3953" r:id="rId21"/>
    <p:sldLayoutId id="2147483954" r:id="rId22"/>
    <p:sldLayoutId id="2147483955" r:id="rId23"/>
    <p:sldLayoutId id="2147483956" r:id="rId24"/>
    <p:sldLayoutId id="2147483957" r:id="rId25"/>
    <p:sldLayoutId id="2147483958" r:id="rId26"/>
    <p:sldLayoutId id="2147483959" r:id="rId27"/>
    <p:sldLayoutId id="2147483960" r:id="rId28"/>
    <p:sldLayoutId id="2147483961" r:id="rId29"/>
    <p:sldLayoutId id="2147483962" r:id="rId30"/>
    <p:sldLayoutId id="2147483963" r:id="rId31"/>
    <p:sldLayoutId id="2147483964" r:id="rId32"/>
    <p:sldLayoutId id="2147483965" r:id="rId33"/>
    <p:sldLayoutId id="2147483966" r:id="rId34"/>
    <p:sldLayoutId id="2147483967" r:id="rId35"/>
    <p:sldLayoutId id="2147483968" r:id="rId36"/>
    <p:sldLayoutId id="2147483969" r:id="rId37"/>
    <p:sldLayoutId id="2147483970" r:id="rId38"/>
    <p:sldLayoutId id="2147483971" r:id="rId39"/>
    <p:sldLayoutId id="2147483972" r:id="rId40"/>
    <p:sldLayoutId id="2147483973" r:id="rId41"/>
    <p:sldLayoutId id="2147483974" r:id="rId42"/>
    <p:sldLayoutId id="2147483975" r:id="rId43"/>
    <p:sldLayoutId id="2147483976" r:id="rId44"/>
    <p:sldLayoutId id="2147483977" r:id="rId45"/>
    <p:sldLayoutId id="2147483978" r:id="rId46"/>
    <p:sldLayoutId id="2147483979" r:id="rId47"/>
    <p:sldLayoutId id="2147483980" r:id="rId48"/>
    <p:sldLayoutId id="2147483981" r:id="rId49"/>
    <p:sldLayoutId id="2147483982" r:id="rId50"/>
    <p:sldLayoutId id="2147483983" r:id="rId51"/>
    <p:sldLayoutId id="2147483984" r:id="rId52"/>
    <p:sldLayoutId id="2147483985" r:id="rId53"/>
    <p:sldLayoutId id="2147483986" r:id="rId54"/>
    <p:sldLayoutId id="2147483987" r:id="rId55"/>
    <p:sldLayoutId id="2147483988" r:id="rId56"/>
    <p:sldLayoutId id="2147483989" r:id="rId57"/>
    <p:sldLayoutId id="2147483990" r:id="rId58"/>
    <p:sldLayoutId id="2147483991" r:id="rId59"/>
    <p:sldLayoutId id="2147483992" r:id="rId60"/>
    <p:sldLayoutId id="2147483993" r:id="rId61"/>
    <p:sldLayoutId id="2147483994" r:id="rId62"/>
    <p:sldLayoutId id="2147483995" r:id="rId63"/>
    <p:sldLayoutId id="2147483996" r:id="rId64"/>
    <p:sldLayoutId id="2147483997" r:id="rId65"/>
    <p:sldLayoutId id="2147483998" r:id="rId66"/>
    <p:sldLayoutId id="2147483999" r:id="rId67"/>
    <p:sldLayoutId id="2147484000" r:id="rId68"/>
    <p:sldLayoutId id="2147484001" r:id="rId69"/>
    <p:sldLayoutId id="2147484002" r:id="rId70"/>
    <p:sldLayoutId id="2147484003" r:id="rId71"/>
    <p:sldLayoutId id="2147484004" r:id="rId72"/>
    <p:sldLayoutId id="2147484005" r:id="rId73"/>
    <p:sldLayoutId id="2147484006" r:id="rId74"/>
    <p:sldLayoutId id="2147484007" r:id="rId75"/>
    <p:sldLayoutId id="2147484008" r:id="rId76"/>
    <p:sldLayoutId id="2147484009" r:id="rId77"/>
    <p:sldLayoutId id="2147484010" r:id="rId78"/>
    <p:sldLayoutId id="2147484011" r:id="rId79"/>
    <p:sldLayoutId id="2147484012" r:id="rId80"/>
    <p:sldLayoutId id="2147484013" r:id="rId81"/>
    <p:sldLayoutId id="2147484014" r:id="rId82"/>
    <p:sldLayoutId id="2147484015" r:id="rId83"/>
    <p:sldLayoutId id="2147484016" r:id="rId84"/>
    <p:sldLayoutId id="2147484017" r:id="rId85"/>
    <p:sldLayoutId id="2147484018" r:id="rId86"/>
    <p:sldLayoutId id="2147484019" r:id="rId87"/>
    <p:sldLayoutId id="2147484020" r:id="rId88"/>
    <p:sldLayoutId id="2147484021" r:id="rId89"/>
    <p:sldLayoutId id="2147484022" r:id="rId90"/>
    <p:sldLayoutId id="2147484023" r:id="rId91"/>
    <p:sldLayoutId id="2147484024" r:id="rId92"/>
    <p:sldLayoutId id="2147484025" r:id="rId93"/>
    <p:sldLayoutId id="2147484026" r:id="rId94"/>
    <p:sldLayoutId id="2147484027" r:id="rId95"/>
    <p:sldLayoutId id="2147484028" r:id="rId96"/>
    <p:sldLayoutId id="2147484029" r:id="rId9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685800" rtl="0" eaLnBrk="1" latinLnBrk="0" hangingPunct="1">
        <a:lnSpc>
          <a:spcPct val="90000"/>
        </a:lnSpc>
        <a:spcBef>
          <a:spcPct val="0"/>
        </a:spcBef>
        <a:buNone/>
        <a:defRPr sz="3300" kern="1200">
          <a:solidFill>
            <a:srgbClr val="7030A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15-Feb-21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02522759"/>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9.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hyperlink" Target="https://www.info-coronavirus.be/en/translation-vaccination/" TargetMode="External"/><Relationship Id="rId2" Type="http://schemas.openxmlformats.org/officeDocument/2006/relationships/notesSlide" Target="../notesSlides/notesSlide10.xml"/><Relationship Id="rId1" Type="http://schemas.openxmlformats.org/officeDocument/2006/relationships/slideLayout" Target="../slideLayouts/slideLayout99.xml"/><Relationship Id="rId6" Type="http://schemas.openxmlformats.org/officeDocument/2006/relationships/image" Target="../media/image21.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9.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belgium.be/nl/hoge-gezondheidsraad" TargetMode="External"/><Relationship Id="rId2" Type="http://schemas.openxmlformats.org/officeDocument/2006/relationships/notesSlide" Target="../notesSlides/notesSlide12.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9.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98.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hyperlink" Target="mailto:zorgzaamleuven@gmail.com" TargetMode="External"/><Relationship Id="rId2" Type="http://schemas.openxmlformats.org/officeDocument/2006/relationships/notesSlide" Target="../notesSlides/notesSlide2.xml"/><Relationship Id="rId1" Type="http://schemas.openxmlformats.org/officeDocument/2006/relationships/slideLayout" Target="../slideLayouts/slideLayout99.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5.png"/><Relationship Id="rId7" Type="http://schemas.openxmlformats.org/officeDocument/2006/relationships/diagramLayout" Target="../diagrams/layout2.xml"/><Relationship Id="rId2" Type="http://schemas.openxmlformats.org/officeDocument/2006/relationships/notesSlide" Target="../notesSlides/notesSlide19.xml"/><Relationship Id="rId1" Type="http://schemas.openxmlformats.org/officeDocument/2006/relationships/slideLayout" Target="../slideLayouts/slideLayout99.xml"/><Relationship Id="rId6" Type="http://schemas.openxmlformats.org/officeDocument/2006/relationships/diagramData" Target="../diagrams/data2.xml"/><Relationship Id="rId5" Type="http://schemas.openxmlformats.org/officeDocument/2006/relationships/image" Target="../media/image9.svg"/><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P1_jI_6_zVM&amp;feature=emb_logo" TargetMode="External"/><Relationship Id="rId2" Type="http://schemas.openxmlformats.org/officeDocument/2006/relationships/notesSlide" Target="../notesSlides/notesSlide21.xml"/><Relationship Id="rId1" Type="http://schemas.openxmlformats.org/officeDocument/2006/relationships/slideLayout" Target="../slideLayouts/slideLayout9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png"/><Relationship Id="rId3" Type="http://schemas.openxmlformats.org/officeDocument/2006/relationships/image" Target="../media/image28.png"/><Relationship Id="rId7" Type="http://schemas.openxmlformats.org/officeDocument/2006/relationships/image" Target="../media/image32.svg"/><Relationship Id="rId12" Type="http://schemas.openxmlformats.org/officeDocument/2006/relationships/image" Target="../media/image37.svg"/><Relationship Id="rId2" Type="http://schemas.openxmlformats.org/officeDocument/2006/relationships/notesSlide" Target="../notesSlides/notesSlide23.xml"/><Relationship Id="rId1" Type="http://schemas.openxmlformats.org/officeDocument/2006/relationships/slideLayout" Target="../slideLayouts/slideLayout10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svg"/><Relationship Id="rId15" Type="http://schemas.openxmlformats.org/officeDocument/2006/relationships/image" Target="../media/image27.pn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99.xml"/><Relationship Id="rId5" Type="http://schemas.openxmlformats.org/officeDocument/2006/relationships/image" Target="../media/image39.png"/><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03.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9.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98.xml"/><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99.xml"/><Relationship Id="rId5" Type="http://schemas.openxmlformats.org/officeDocument/2006/relationships/image" Target="../media/image42.png"/><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99.xml"/><Relationship Id="rId5" Type="http://schemas.openxmlformats.org/officeDocument/2006/relationships/image" Target="../media/image43.jpeg"/><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99.xml"/><Relationship Id="rId5" Type="http://schemas.openxmlformats.org/officeDocument/2006/relationships/image" Target="../media/image44.jpeg"/><Relationship Id="rId4" Type="http://schemas.openxmlformats.org/officeDocument/2006/relationships/image" Target="../media/image9.sv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99.xml"/><Relationship Id="rId5" Type="http://schemas.openxmlformats.org/officeDocument/2006/relationships/image" Target="../media/image46.jpeg"/><Relationship Id="rId4" Type="http://schemas.openxmlformats.org/officeDocument/2006/relationships/image" Target="../media/image9.sv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99.xml"/><Relationship Id="rId5" Type="http://schemas.openxmlformats.org/officeDocument/2006/relationships/image" Target="../media/image47.png"/><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99.xml"/><Relationship Id="rId4" Type="http://schemas.openxmlformats.org/officeDocument/2006/relationships/image" Target="../media/image9.sv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99.xml"/><Relationship Id="rId5" Type="http://schemas.openxmlformats.org/officeDocument/2006/relationships/image" Target="../media/image49.jpe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9.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99.xml"/><Relationship Id="rId5" Type="http://schemas.openxmlformats.org/officeDocument/2006/relationships/image" Target="../media/image50.png"/><Relationship Id="rId4" Type="http://schemas.openxmlformats.org/officeDocument/2006/relationships/image" Target="../media/image9.sv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8.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98.xml"/><Relationship Id="rId4" Type="http://schemas.openxmlformats.org/officeDocument/2006/relationships/image" Target="../media/image9.sv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99.xml"/><Relationship Id="rId5" Type="http://schemas.openxmlformats.org/officeDocument/2006/relationships/image" Target="../media/image52.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9.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9.xml"/><Relationship Id="rId5" Type="http://schemas.openxmlformats.org/officeDocument/2006/relationships/image" Target="../media/image2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Ondertitel 10">
            <a:extLst>
              <a:ext uri="{FF2B5EF4-FFF2-40B4-BE49-F238E27FC236}">
                <a16:creationId xmlns:a16="http://schemas.microsoft.com/office/drawing/2014/main" id="{D0E4A966-3BFF-467E-AB17-5E4D7846721D}"/>
              </a:ext>
            </a:extLst>
          </p:cNvPr>
          <p:cNvSpPr>
            <a:spLocks noGrp="1"/>
          </p:cNvSpPr>
          <p:nvPr>
            <p:ph type="subTitle" idx="1"/>
          </p:nvPr>
        </p:nvSpPr>
        <p:spPr>
          <a:xfrm>
            <a:off x="1198176" y="4109492"/>
            <a:ext cx="10405244" cy="2155177"/>
          </a:xfrm>
        </p:spPr>
        <p:txBody>
          <a:bodyPr>
            <a:normAutofit/>
          </a:bodyPr>
          <a:lstStyle/>
          <a:p>
            <a:r>
              <a:rPr lang="nl-BE" b="0" dirty="0">
                <a:solidFill>
                  <a:schemeClr val="tx1"/>
                </a:solidFill>
              </a:rPr>
              <a:t>Presentatie opgesteld door Zorgzaam Leuven (Integreo.be)</a:t>
            </a:r>
          </a:p>
          <a:p>
            <a:pPr algn="just"/>
            <a:endParaRPr lang="nl-BE" sz="500" b="0" dirty="0">
              <a:solidFill>
                <a:schemeClr val="tx1"/>
              </a:solidFill>
            </a:endParaRPr>
          </a:p>
          <a:p>
            <a:pPr algn="l"/>
            <a:r>
              <a:rPr lang="nl-BE" sz="2000" b="0" dirty="0">
                <a:solidFill>
                  <a:schemeClr val="tx1"/>
                </a:solidFill>
              </a:rPr>
              <a:t>Auteurs: Apr. Mare Claeys, Apr. Marie Van de Putte (</a:t>
            </a:r>
            <a:r>
              <a:rPr lang="nl-BE" sz="2000" b="0" dirty="0" err="1">
                <a:solidFill>
                  <a:schemeClr val="tx1"/>
                </a:solidFill>
              </a:rPr>
              <a:t>PharmD</a:t>
            </a:r>
            <a:r>
              <a:rPr lang="nl-BE" sz="2000" b="0" dirty="0">
                <a:solidFill>
                  <a:schemeClr val="tx1"/>
                </a:solidFill>
              </a:rPr>
              <a:t>), Prof. Dr. Gijs Van Pottelbergh</a:t>
            </a:r>
          </a:p>
          <a:p>
            <a:pPr algn="l"/>
            <a:r>
              <a:rPr lang="nl-BE" sz="2000" dirty="0"/>
              <a:t>Dit programma wordt ondersteund door APB, VAN en </a:t>
            </a:r>
            <a:r>
              <a:rPr lang="nl-BE" sz="2000" dirty="0" err="1"/>
              <a:t>Domus</a:t>
            </a:r>
            <a:r>
              <a:rPr lang="nl-BE" sz="2000" dirty="0"/>
              <a:t> </a:t>
            </a:r>
            <a:r>
              <a:rPr lang="nl-BE" sz="2000" dirty="0" err="1"/>
              <a:t>Medica</a:t>
            </a:r>
            <a:endParaRPr lang="nl-BE" sz="2000" b="0" dirty="0">
              <a:solidFill>
                <a:schemeClr val="tx1"/>
              </a:solidFill>
            </a:endParaRPr>
          </a:p>
          <a:p>
            <a:endParaRPr lang="nl-BE" sz="3200" b="0" dirty="0">
              <a:solidFill>
                <a:schemeClr val="tx1"/>
              </a:solidFill>
            </a:endParaRPr>
          </a:p>
          <a:p>
            <a:pPr algn="l"/>
            <a:endParaRPr lang="nl-BE" sz="2800" b="0" dirty="0">
              <a:solidFill>
                <a:schemeClr val="tx1"/>
              </a:solidFill>
            </a:endParaRPr>
          </a:p>
        </p:txBody>
      </p:sp>
      <p:sp>
        <p:nvSpPr>
          <p:cNvPr id="13" name="Rechthoek: afgeronde hoeken 12">
            <a:extLst>
              <a:ext uri="{FF2B5EF4-FFF2-40B4-BE49-F238E27FC236}">
                <a16:creationId xmlns:a16="http://schemas.microsoft.com/office/drawing/2014/main" id="{56888FAF-2361-477E-9916-133401584B33}"/>
              </a:ext>
            </a:extLst>
          </p:cNvPr>
          <p:cNvSpPr/>
          <p:nvPr/>
        </p:nvSpPr>
        <p:spPr>
          <a:xfrm>
            <a:off x="1014661" y="302788"/>
            <a:ext cx="10162675" cy="212958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4000" b="1" dirty="0">
                <a:solidFill>
                  <a:schemeClr val="bg1"/>
                </a:solidFill>
              </a:rPr>
              <a:t>Krachten bundelen voor een hogere vaccinatiegraad van (risico)-doelgroepen</a:t>
            </a:r>
            <a:br>
              <a:rPr lang="nl-BE" sz="4400" dirty="0">
                <a:solidFill>
                  <a:schemeClr val="bg1"/>
                </a:solidFill>
              </a:rPr>
            </a:br>
            <a:r>
              <a:rPr lang="nl-BE" sz="3600" dirty="0">
                <a:solidFill>
                  <a:schemeClr val="bg1"/>
                </a:solidFill>
              </a:rPr>
              <a:t>in kader van COVID vaccinatie</a:t>
            </a:r>
            <a:endParaRPr lang="nl-BE" sz="4400" dirty="0">
              <a:solidFill>
                <a:schemeClr val="bg1"/>
              </a:solidFill>
            </a:endParaRPr>
          </a:p>
        </p:txBody>
      </p:sp>
      <p:pic>
        <p:nvPicPr>
          <p:cNvPr id="5" name="Picture 2" descr="Zorgzaam Leuven | BAF">
            <a:extLst>
              <a:ext uri="{FF2B5EF4-FFF2-40B4-BE49-F238E27FC236}">
                <a16:creationId xmlns:a16="http://schemas.microsoft.com/office/drawing/2014/main" id="{BDC7069A-C6EE-4834-B71E-05A447779F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421" b="20084"/>
          <a:stretch/>
        </p:blipFill>
        <p:spPr bwMode="auto">
          <a:xfrm>
            <a:off x="3627974" y="2461852"/>
            <a:ext cx="4556166" cy="133087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1480AF78-B4FE-4E90-880E-3E96008FA7C3}"/>
              </a:ext>
            </a:extLst>
          </p:cNvPr>
          <p:cNvPicPr>
            <a:picLocks noChangeAspect="1"/>
          </p:cNvPicPr>
          <p:nvPr/>
        </p:nvPicPr>
        <p:blipFill>
          <a:blip r:embed="rId4"/>
          <a:stretch>
            <a:fillRect/>
          </a:stretch>
        </p:blipFill>
        <p:spPr>
          <a:xfrm>
            <a:off x="10259602" y="5871053"/>
            <a:ext cx="983151" cy="983151"/>
          </a:xfrm>
          <a:prstGeom prst="rect">
            <a:avLst/>
          </a:prstGeom>
        </p:spPr>
      </p:pic>
      <p:pic>
        <p:nvPicPr>
          <p:cNvPr id="10" name="Afbeelding 9">
            <a:extLst>
              <a:ext uri="{FF2B5EF4-FFF2-40B4-BE49-F238E27FC236}">
                <a16:creationId xmlns:a16="http://schemas.microsoft.com/office/drawing/2014/main" id="{F2456CF7-28FE-429D-A0EA-8FFD1AC4BFCF}"/>
              </a:ext>
            </a:extLst>
          </p:cNvPr>
          <p:cNvPicPr>
            <a:picLocks noChangeAspect="1"/>
          </p:cNvPicPr>
          <p:nvPr/>
        </p:nvPicPr>
        <p:blipFill>
          <a:blip r:embed="rId5"/>
          <a:stretch>
            <a:fillRect/>
          </a:stretch>
        </p:blipFill>
        <p:spPr>
          <a:xfrm>
            <a:off x="11250974" y="5871053"/>
            <a:ext cx="954121" cy="988469"/>
          </a:xfrm>
          <a:prstGeom prst="rect">
            <a:avLst/>
          </a:prstGeom>
        </p:spPr>
      </p:pic>
    </p:spTree>
    <p:extLst>
      <p:ext uri="{BB962C8B-B14F-4D97-AF65-F5344CB8AC3E}">
        <p14:creationId xmlns:p14="http://schemas.microsoft.com/office/powerpoint/2010/main" val="3730155567"/>
      </p:ext>
    </p:extLst>
  </p:cSld>
  <p:clrMapOvr>
    <a:masterClrMapping/>
  </p:clrMapOvr>
  <mc:AlternateContent xmlns:mc="http://schemas.openxmlformats.org/markup-compatibility/2006" xmlns:p14="http://schemas.microsoft.com/office/powerpoint/2010/main">
    <mc:Choice Requires="p14">
      <p:transition spd="slow" p14:dur="2000" advClick="0" advTm="21534"/>
    </mc:Choice>
    <mc:Fallback xmlns="">
      <p:transition spd="slow" advClick="0" advTm="2153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228BB-7469-4F01-B30C-A7373877F131}"/>
              </a:ext>
            </a:extLst>
          </p:cNvPr>
          <p:cNvSpPr>
            <a:spLocks noGrp="1"/>
          </p:cNvSpPr>
          <p:nvPr>
            <p:ph type="title"/>
          </p:nvPr>
        </p:nvSpPr>
        <p:spPr>
          <a:xfrm>
            <a:off x="698500" y="264310"/>
            <a:ext cx="10515600" cy="779848"/>
          </a:xfrm>
        </p:spPr>
        <p:txBody>
          <a:bodyPr>
            <a:normAutofit/>
          </a:bodyPr>
          <a:lstStyle/>
          <a:p>
            <a:r>
              <a:rPr lang="nl-BE" sz="3200" dirty="0"/>
              <a:t>Wat staat er in die brief of e-mail?</a:t>
            </a:r>
          </a:p>
        </p:txBody>
      </p:sp>
      <p:sp>
        <p:nvSpPr>
          <p:cNvPr id="3" name="Tijdelijke aanduiding voor inhoud 2">
            <a:extLst>
              <a:ext uri="{FF2B5EF4-FFF2-40B4-BE49-F238E27FC236}">
                <a16:creationId xmlns:a16="http://schemas.microsoft.com/office/drawing/2014/main" id="{02E0327C-A658-41C4-8E28-E604025D4A7C}"/>
              </a:ext>
            </a:extLst>
          </p:cNvPr>
          <p:cNvSpPr>
            <a:spLocks noGrp="1"/>
          </p:cNvSpPr>
          <p:nvPr>
            <p:ph idx="1"/>
          </p:nvPr>
        </p:nvSpPr>
        <p:spPr>
          <a:xfrm>
            <a:off x="730250" y="1032162"/>
            <a:ext cx="10515600" cy="5290046"/>
          </a:xfrm>
        </p:spPr>
        <p:txBody>
          <a:bodyPr>
            <a:normAutofit fontScale="70000" lnSpcReduction="20000"/>
          </a:bodyPr>
          <a:lstStyle/>
          <a:p>
            <a:pPr algn="just">
              <a:lnSpc>
                <a:spcPct val="120000"/>
              </a:lnSpc>
            </a:pPr>
            <a:r>
              <a:rPr lang="nl-BE" dirty="0"/>
              <a:t>Persoonlijke vaccinatiecode</a:t>
            </a:r>
          </a:p>
          <a:p>
            <a:pPr algn="just">
              <a:lnSpc>
                <a:spcPct val="120000"/>
              </a:lnSpc>
            </a:pPr>
            <a:r>
              <a:rPr lang="nl-BE" dirty="0"/>
              <a:t>Hoe laat je je vaccineren?</a:t>
            </a:r>
          </a:p>
          <a:p>
            <a:pPr lvl="1" algn="just">
              <a:lnSpc>
                <a:spcPct val="120000"/>
              </a:lnSpc>
              <a:buFont typeface="Wingdings" panose="05000000000000000000" pitchFamily="2" charset="2"/>
              <a:buChar char="Ø"/>
            </a:pPr>
            <a:r>
              <a:rPr lang="nl-BE" dirty="0"/>
              <a:t> Afspraak: datum, uur in het vaccincatiecentrum (adres) </a:t>
            </a:r>
            <a:r>
              <a:rPr lang="nl-BE" dirty="0">
                <a:sym typeface="Wingdings" panose="05000000000000000000" pitchFamily="2" charset="2"/>
              </a:rPr>
              <a:t> voor zowel vaccinatie 1 als vaccinatie 2 indien van toepassing</a:t>
            </a:r>
          </a:p>
          <a:p>
            <a:pPr lvl="1" algn="just">
              <a:lnSpc>
                <a:spcPct val="120000"/>
              </a:lnSpc>
              <a:buFont typeface="Wingdings" panose="05000000000000000000" pitchFamily="2" charset="2"/>
              <a:buChar char="Ø"/>
            </a:pPr>
            <a:r>
              <a:rPr lang="nl-BE" dirty="0">
                <a:sym typeface="Wingdings" panose="05000000000000000000" pitchFamily="2" charset="2"/>
              </a:rPr>
              <a:t> Afspraak bevestigen: online of telefonisch</a:t>
            </a:r>
          </a:p>
          <a:p>
            <a:pPr algn="just">
              <a:lnSpc>
                <a:spcPct val="120000"/>
              </a:lnSpc>
            </a:pPr>
            <a:r>
              <a:rPr lang="nl-BE" dirty="0">
                <a:sym typeface="Wingdings" panose="05000000000000000000" pitchFamily="2" charset="2"/>
              </a:rPr>
              <a:t>Waarom is het vaccin belangrijk?</a:t>
            </a:r>
          </a:p>
          <a:p>
            <a:pPr algn="just">
              <a:lnSpc>
                <a:spcPct val="120000"/>
              </a:lnSpc>
            </a:pPr>
            <a:r>
              <a:rPr lang="nl-BE" dirty="0">
                <a:sym typeface="Wingdings" panose="05000000000000000000" pitchFamily="2" charset="2"/>
              </a:rPr>
              <a:t>Wat moet je meebrengen naar het </a:t>
            </a:r>
            <a:r>
              <a:rPr lang="nl-BE" dirty="0" err="1">
                <a:sym typeface="Wingdings" panose="05000000000000000000" pitchFamily="2" charset="2"/>
              </a:rPr>
              <a:t>vaccinatiecentrum</a:t>
            </a:r>
            <a:r>
              <a:rPr lang="nl-BE" dirty="0">
                <a:sym typeface="Wingdings" panose="05000000000000000000" pitchFamily="2" charset="2"/>
              </a:rPr>
              <a:t>?</a:t>
            </a:r>
          </a:p>
          <a:p>
            <a:pPr lvl="1" algn="just">
              <a:lnSpc>
                <a:spcPct val="120000"/>
              </a:lnSpc>
              <a:buFont typeface="Wingdings" panose="05000000000000000000" pitchFamily="2" charset="2"/>
              <a:buChar char="Ø"/>
            </a:pPr>
            <a:r>
              <a:rPr lang="nl-BE" dirty="0">
                <a:sym typeface="Wingdings" panose="05000000000000000000" pitchFamily="2" charset="2"/>
              </a:rPr>
              <a:t> De oproepingsbrief + identiteitskaart</a:t>
            </a:r>
          </a:p>
          <a:p>
            <a:pPr algn="just">
              <a:lnSpc>
                <a:spcPct val="120000"/>
              </a:lnSpc>
            </a:pPr>
            <a:r>
              <a:rPr lang="nl-BE" dirty="0">
                <a:sym typeface="Wingdings" panose="05000000000000000000" pitchFamily="2" charset="2"/>
              </a:rPr>
              <a:t>Wat doen als je je vaccinatie weigert?</a:t>
            </a:r>
          </a:p>
          <a:p>
            <a:pPr algn="just">
              <a:lnSpc>
                <a:spcPct val="120000"/>
              </a:lnSpc>
            </a:pPr>
            <a:r>
              <a:rPr lang="nl-BE" dirty="0">
                <a:sym typeface="Wingdings" panose="05000000000000000000" pitchFamily="2" charset="2"/>
              </a:rPr>
              <a:t>Wat bespreken met je huisarts vooraleer naar afspraak in het vaccincatiecentrum te komen? (indien van toepassing, bv. voorgeschiedenis van anafylactische shock, allergieën)</a:t>
            </a:r>
          </a:p>
          <a:p>
            <a:pPr algn="just">
              <a:lnSpc>
                <a:spcPct val="120000"/>
              </a:lnSpc>
            </a:pPr>
            <a:r>
              <a:rPr lang="nl-BE" dirty="0">
                <a:sym typeface="Wingdings" panose="05000000000000000000" pitchFamily="2" charset="2"/>
              </a:rPr>
              <a:t> Wat doen als je nog vragen of twijfels hebt om je te laten vaccineren?  neem contact op met arts of apotheker</a:t>
            </a:r>
          </a:p>
          <a:p>
            <a:pPr algn="just">
              <a:lnSpc>
                <a:spcPct val="120000"/>
              </a:lnSpc>
            </a:pPr>
            <a:r>
              <a:rPr lang="nl-BE" dirty="0">
                <a:sym typeface="Wingdings" panose="05000000000000000000" pitchFamily="2" charset="2"/>
              </a:rPr>
              <a:t>Instructies voor de dag van de vaccinatie</a:t>
            </a:r>
          </a:p>
          <a:p>
            <a:pPr algn="just">
              <a:buFont typeface="Wingdings" panose="05000000000000000000" pitchFamily="2" charset="2"/>
              <a:buChar char="Ø"/>
            </a:pPr>
            <a:endParaRPr lang="nl-BE" dirty="0">
              <a:sym typeface="Wingdings" panose="05000000000000000000" pitchFamily="2" charset="2"/>
            </a:endParaRPr>
          </a:p>
          <a:p>
            <a:endParaRPr lang="nl-BE" dirty="0"/>
          </a:p>
        </p:txBody>
      </p:sp>
      <p:pic>
        <p:nvPicPr>
          <p:cNvPr id="4" name="Graphic 3" descr="Klantbeoordeling">
            <a:extLst>
              <a:ext uri="{FF2B5EF4-FFF2-40B4-BE49-F238E27FC236}">
                <a16:creationId xmlns:a16="http://schemas.microsoft.com/office/drawing/2014/main" id="{FB1FBB19-E543-4DA7-B4CA-BFC85C3BED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A60A7F95-042A-4794-BA1B-FCA9F129BA47}"/>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D0A72656-882E-4CDC-A3C6-B58A7A9C1C2A}"/>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61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228BB-7469-4F01-B30C-A7373877F131}"/>
              </a:ext>
            </a:extLst>
          </p:cNvPr>
          <p:cNvSpPr>
            <a:spLocks noGrp="1"/>
          </p:cNvSpPr>
          <p:nvPr>
            <p:ph type="title"/>
          </p:nvPr>
        </p:nvSpPr>
        <p:spPr>
          <a:xfrm>
            <a:off x="698500" y="264310"/>
            <a:ext cx="10515600" cy="779848"/>
          </a:xfrm>
        </p:spPr>
        <p:txBody>
          <a:bodyPr>
            <a:normAutofit/>
          </a:bodyPr>
          <a:lstStyle/>
          <a:p>
            <a:r>
              <a:rPr lang="nl-BE" sz="3200" dirty="0"/>
              <a:t>Wat staat er in die brief of e-mail?</a:t>
            </a:r>
          </a:p>
        </p:txBody>
      </p:sp>
      <p:sp>
        <p:nvSpPr>
          <p:cNvPr id="3" name="Tijdelijke aanduiding voor inhoud 2">
            <a:extLst>
              <a:ext uri="{FF2B5EF4-FFF2-40B4-BE49-F238E27FC236}">
                <a16:creationId xmlns:a16="http://schemas.microsoft.com/office/drawing/2014/main" id="{02E0327C-A658-41C4-8E28-E604025D4A7C}"/>
              </a:ext>
            </a:extLst>
          </p:cNvPr>
          <p:cNvSpPr>
            <a:spLocks noGrp="1"/>
          </p:cNvSpPr>
          <p:nvPr>
            <p:ph idx="1"/>
          </p:nvPr>
        </p:nvSpPr>
        <p:spPr>
          <a:xfrm>
            <a:off x="730249" y="1032162"/>
            <a:ext cx="11198991" cy="5290046"/>
          </a:xfrm>
        </p:spPr>
        <p:txBody>
          <a:bodyPr>
            <a:normAutofit/>
          </a:bodyPr>
          <a:lstStyle/>
          <a:p>
            <a:r>
              <a:rPr lang="nl-BE" sz="2000" i="1" dirty="0"/>
              <a:t>Je kan deze brief in meer dan 20 andere talen (o.a. in Français, </a:t>
            </a:r>
            <a:r>
              <a:rPr lang="nl-BE" sz="2000" i="1" dirty="0" err="1"/>
              <a:t>Deutsch</a:t>
            </a:r>
            <a:r>
              <a:rPr lang="nl-BE" sz="2000" i="1" dirty="0"/>
              <a:t>, English, </a:t>
            </a:r>
            <a:r>
              <a:rPr lang="nl-BE" sz="2000" i="1" dirty="0" err="1"/>
              <a:t>Polski</a:t>
            </a:r>
            <a:r>
              <a:rPr lang="nl-BE" sz="2000" i="1" dirty="0"/>
              <a:t>, </a:t>
            </a:r>
            <a:r>
              <a:rPr lang="nl-BE" sz="2000" i="1" dirty="0" err="1"/>
              <a:t>Español</a:t>
            </a:r>
            <a:r>
              <a:rPr lang="nl-BE" sz="2000" i="1" dirty="0"/>
              <a:t>, </a:t>
            </a:r>
            <a:r>
              <a:rPr lang="nl-BE" sz="2000" i="1" dirty="0" err="1"/>
              <a:t>Türkçe</a:t>
            </a:r>
            <a:r>
              <a:rPr lang="nl-BE" sz="2000" i="1" dirty="0"/>
              <a:t>, </a:t>
            </a:r>
            <a:r>
              <a:rPr lang="nl-BE" sz="2000" i="1" dirty="0" err="1"/>
              <a:t>русский</a:t>
            </a:r>
            <a:r>
              <a:rPr lang="nl-BE" sz="2000" i="1" dirty="0"/>
              <a:t>, </a:t>
            </a:r>
            <a:r>
              <a:rPr lang="ar-SA" sz="2000" i="1" dirty="0"/>
              <a:t>العربية</a:t>
            </a:r>
            <a:r>
              <a:rPr lang="nl-BE" sz="2000" i="1" dirty="0"/>
              <a:t>, </a:t>
            </a:r>
            <a:r>
              <a:rPr lang="en-US" sz="2000" i="1" dirty="0" err="1"/>
              <a:t>中文</a:t>
            </a:r>
            <a:r>
              <a:rPr lang="nl-BE" sz="2000" i="1" dirty="0"/>
              <a:t>, </a:t>
            </a:r>
            <a:r>
              <a:rPr lang="en-US" sz="2000" i="1" dirty="0"/>
              <a:t>…</a:t>
            </a:r>
            <a:r>
              <a:rPr lang="nl-BE" sz="2000" i="1" dirty="0"/>
              <a:t>) vinden op: </a:t>
            </a:r>
            <a:r>
              <a:rPr lang="nl-BE" sz="2000" u="sng" dirty="0">
                <a:hlinkClick r:id="rId3"/>
              </a:rPr>
              <a:t>https://www.info-coronavirus.be/en/translation-vaccination/</a:t>
            </a:r>
            <a:r>
              <a:rPr lang="nl-BE" sz="2000" dirty="0"/>
              <a:t> </a:t>
            </a:r>
          </a:p>
          <a:p>
            <a:r>
              <a:rPr lang="nl-BE" sz="2000" i="1" dirty="0"/>
              <a:t>of scan deze </a:t>
            </a:r>
            <a:r>
              <a:rPr lang="nl-BE" sz="2000" dirty="0"/>
              <a:t>&lt;QR-code&gt;</a:t>
            </a:r>
          </a:p>
          <a:p>
            <a:pPr algn="just">
              <a:buFont typeface="Wingdings" panose="05000000000000000000" pitchFamily="2" charset="2"/>
              <a:buChar char="Ø"/>
            </a:pPr>
            <a:endParaRPr lang="nl-BE" dirty="0">
              <a:sym typeface="Wingdings" panose="05000000000000000000" pitchFamily="2" charset="2"/>
            </a:endParaRPr>
          </a:p>
          <a:p>
            <a:endParaRPr lang="nl-BE" dirty="0"/>
          </a:p>
        </p:txBody>
      </p:sp>
      <p:pic>
        <p:nvPicPr>
          <p:cNvPr id="4" name="Graphic 3" descr="Klantbeoordeling">
            <a:extLst>
              <a:ext uri="{FF2B5EF4-FFF2-40B4-BE49-F238E27FC236}">
                <a16:creationId xmlns:a16="http://schemas.microsoft.com/office/drawing/2014/main" id="{FB1FBB19-E543-4DA7-B4CA-BFC85C3BED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A60A7F95-042A-4794-BA1B-FCA9F129BA47}"/>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D0A72656-882E-4CDC-A3C6-B58A7A9C1C2A}"/>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CA214BBC-B53E-4938-AAB3-B0A3E003E8A7}"/>
              </a:ext>
            </a:extLst>
          </p:cNvPr>
          <p:cNvPicPr>
            <a:picLocks noChangeAspect="1"/>
          </p:cNvPicPr>
          <p:nvPr/>
        </p:nvPicPr>
        <p:blipFill>
          <a:blip r:embed="rId6"/>
          <a:stretch>
            <a:fillRect/>
          </a:stretch>
        </p:blipFill>
        <p:spPr>
          <a:xfrm>
            <a:off x="3815747" y="1730452"/>
            <a:ext cx="4312855" cy="4772368"/>
          </a:xfrm>
          <a:prstGeom prst="rect">
            <a:avLst/>
          </a:prstGeom>
        </p:spPr>
      </p:pic>
    </p:spTree>
    <p:extLst>
      <p:ext uri="{BB962C8B-B14F-4D97-AF65-F5344CB8AC3E}">
        <p14:creationId xmlns:p14="http://schemas.microsoft.com/office/powerpoint/2010/main" val="1653411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6EF55-79E7-4361-A218-C6DF84F71D6E}"/>
              </a:ext>
            </a:extLst>
          </p:cNvPr>
          <p:cNvSpPr>
            <a:spLocks noGrp="1"/>
          </p:cNvSpPr>
          <p:nvPr>
            <p:ph type="title"/>
          </p:nvPr>
        </p:nvSpPr>
        <p:spPr>
          <a:xfrm>
            <a:off x="689610" y="65405"/>
            <a:ext cx="11140440" cy="1325563"/>
          </a:xfrm>
        </p:spPr>
        <p:txBody>
          <a:bodyPr/>
          <a:lstStyle/>
          <a:p>
            <a:r>
              <a:rPr lang="nl-BE" dirty="0"/>
              <a:t>Contra-indicaties COVID-vaccinaties</a:t>
            </a:r>
          </a:p>
        </p:txBody>
      </p:sp>
      <p:sp>
        <p:nvSpPr>
          <p:cNvPr id="3" name="Tijdelijke aanduiding voor inhoud 2">
            <a:extLst>
              <a:ext uri="{FF2B5EF4-FFF2-40B4-BE49-F238E27FC236}">
                <a16:creationId xmlns:a16="http://schemas.microsoft.com/office/drawing/2014/main" id="{3A60EBE8-8742-49C9-A3F3-7200475F0A98}"/>
              </a:ext>
            </a:extLst>
          </p:cNvPr>
          <p:cNvSpPr>
            <a:spLocks noGrp="1"/>
          </p:cNvSpPr>
          <p:nvPr>
            <p:ph idx="1"/>
          </p:nvPr>
        </p:nvSpPr>
        <p:spPr>
          <a:xfrm>
            <a:off x="838200" y="1611630"/>
            <a:ext cx="10515600" cy="4565333"/>
          </a:xfrm>
        </p:spPr>
        <p:txBody>
          <a:bodyPr>
            <a:normAutofit fontScale="85000" lnSpcReduction="20000"/>
          </a:bodyPr>
          <a:lstStyle/>
          <a:p>
            <a:pPr marL="514350" indent="-514350">
              <a:buFont typeface="+mj-lt"/>
              <a:buAutoNum type="arabicPeriod"/>
            </a:pPr>
            <a:r>
              <a:rPr lang="nl-BE" dirty="0"/>
              <a:t>Zwangerschap = géén contra-indicatie</a:t>
            </a:r>
          </a:p>
          <a:p>
            <a:pPr lvl="1"/>
            <a:r>
              <a:rPr lang="nl-BE" dirty="0"/>
              <a:t>Individuele keuze, afhankelijk van blootstellingsrisico</a:t>
            </a:r>
          </a:p>
          <a:p>
            <a:pPr marL="457200" lvl="1" indent="0">
              <a:buNone/>
            </a:pPr>
            <a:endParaRPr lang="nl-BE" dirty="0"/>
          </a:p>
          <a:p>
            <a:pPr marL="514350" indent="-514350">
              <a:buFont typeface="+mj-lt"/>
              <a:buAutoNum type="arabicPeriod"/>
            </a:pPr>
            <a:r>
              <a:rPr lang="nl-BE" dirty="0">
                <a:sym typeface="Wingdings" panose="05000000000000000000" pitchFamily="2" charset="2"/>
              </a:rPr>
              <a:t>Koorts en/of infectie op moment van vaccinatie</a:t>
            </a:r>
          </a:p>
          <a:p>
            <a:pPr lvl="1"/>
            <a:r>
              <a:rPr lang="nl-BE" dirty="0">
                <a:sym typeface="Wingdings" panose="05000000000000000000" pitchFamily="2" charset="2"/>
              </a:rPr>
              <a:t>Stel de patiënt gerust, annuleer de afspraak, patiënt kan een nieuwe afspraak inboeken van zodra genezen</a:t>
            </a:r>
          </a:p>
          <a:p>
            <a:pPr marL="457200" lvl="1" indent="0">
              <a:buNone/>
            </a:pPr>
            <a:endParaRPr lang="nl-BE" dirty="0">
              <a:sym typeface="Wingdings" panose="05000000000000000000" pitchFamily="2" charset="2"/>
            </a:endParaRPr>
          </a:p>
          <a:p>
            <a:pPr marL="514350" indent="-514350">
              <a:buFont typeface="+mj-lt"/>
              <a:buAutoNum type="arabicPeriod"/>
            </a:pPr>
            <a:r>
              <a:rPr lang="nl-BE" dirty="0"/>
              <a:t>Je had ooit een </a:t>
            </a:r>
            <a:r>
              <a:rPr lang="nl-BE" b="1" dirty="0"/>
              <a:t>onmiddellijke</a:t>
            </a:r>
            <a:r>
              <a:rPr lang="nl-BE" dirty="0"/>
              <a:t> </a:t>
            </a:r>
            <a:r>
              <a:rPr lang="nl-BE" b="1" dirty="0"/>
              <a:t>of</a:t>
            </a:r>
            <a:r>
              <a:rPr lang="nl-BE" dirty="0"/>
              <a:t> </a:t>
            </a:r>
            <a:r>
              <a:rPr lang="nl-BE" b="1" dirty="0"/>
              <a:t>ernstige allergische reactie</a:t>
            </a:r>
            <a:r>
              <a:rPr lang="nl-BE" dirty="0"/>
              <a:t> na een vorig vaccin of je had na inname van een geneesmiddel dringende medische zorg nodig</a:t>
            </a:r>
          </a:p>
          <a:p>
            <a:pPr lvl="1"/>
            <a:r>
              <a:rPr lang="nl-BE" dirty="0"/>
              <a:t>Vaccinatie is niet mogelijk!</a:t>
            </a:r>
          </a:p>
          <a:p>
            <a:pPr marL="0" indent="0">
              <a:buNone/>
            </a:pPr>
            <a:endParaRPr lang="nl-BE" dirty="0">
              <a:sym typeface="Wingdings" panose="05000000000000000000" pitchFamily="2" charset="2"/>
            </a:endParaRPr>
          </a:p>
          <a:p>
            <a:pPr marL="0" indent="0">
              <a:buNone/>
            </a:pPr>
            <a:r>
              <a:rPr lang="nl-BE" dirty="0">
                <a:sym typeface="Wingdings" panose="05000000000000000000" pitchFamily="2" charset="2"/>
              </a:rPr>
              <a:t>4.    Positieve PCR-test op moment van vaccinatie</a:t>
            </a:r>
          </a:p>
          <a:p>
            <a:pPr lvl="1"/>
            <a:r>
              <a:rPr lang="nl-BE" dirty="0">
                <a:sym typeface="Wingdings" panose="05000000000000000000" pitchFamily="2" charset="2"/>
              </a:rPr>
              <a:t>De persoon mag zich niet laten vaccineren. Persoon kan zelf een nieuwe afspraak boeken, 14 dagen na genezing</a:t>
            </a:r>
          </a:p>
          <a:p>
            <a:pPr marL="457200" lvl="1" indent="0">
              <a:buNone/>
            </a:pPr>
            <a:endParaRPr lang="nl-BE" dirty="0">
              <a:sym typeface="Wingdings" panose="05000000000000000000" pitchFamily="2" charset="2"/>
            </a:endParaRPr>
          </a:p>
          <a:p>
            <a:pPr marL="457200" lvl="1" indent="0">
              <a:buNone/>
            </a:pPr>
            <a:endParaRPr lang="nl-BE" dirty="0">
              <a:sym typeface="Wingdings" panose="05000000000000000000" pitchFamily="2" charset="2"/>
            </a:endParaRPr>
          </a:p>
        </p:txBody>
      </p:sp>
      <p:pic>
        <p:nvPicPr>
          <p:cNvPr id="4" name="Graphic 3" descr="Klantbeoordeling">
            <a:extLst>
              <a:ext uri="{FF2B5EF4-FFF2-40B4-BE49-F238E27FC236}">
                <a16:creationId xmlns:a16="http://schemas.microsoft.com/office/drawing/2014/main" id="{A85BBEBD-A6B7-487E-8151-851465910F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3063D70F-02B9-4070-987F-9B1FDD8074DD}"/>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09C0AACB-D22A-4F28-A030-CBFCC067CB5F}"/>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29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A8A0C-E47A-492F-A29E-EFFDD7884632}"/>
              </a:ext>
            </a:extLst>
          </p:cNvPr>
          <p:cNvSpPr>
            <a:spLocks noGrp="1"/>
          </p:cNvSpPr>
          <p:nvPr>
            <p:ph type="title"/>
          </p:nvPr>
        </p:nvSpPr>
        <p:spPr/>
        <p:txBody>
          <a:bodyPr/>
          <a:lstStyle/>
          <a:p>
            <a:r>
              <a:rPr lang="nl-BE" dirty="0"/>
              <a:t>Doelgroepen HGR</a:t>
            </a:r>
          </a:p>
        </p:txBody>
      </p:sp>
      <p:sp>
        <p:nvSpPr>
          <p:cNvPr id="3" name="Tijdelijke aanduiding voor inhoud 2">
            <a:extLst>
              <a:ext uri="{FF2B5EF4-FFF2-40B4-BE49-F238E27FC236}">
                <a16:creationId xmlns:a16="http://schemas.microsoft.com/office/drawing/2014/main" id="{3BC6C495-D5FF-41D9-9D04-7062D234296F}"/>
              </a:ext>
            </a:extLst>
          </p:cNvPr>
          <p:cNvSpPr>
            <a:spLocks noGrp="1"/>
          </p:cNvSpPr>
          <p:nvPr>
            <p:ph idx="1"/>
          </p:nvPr>
        </p:nvSpPr>
        <p:spPr>
          <a:xfrm>
            <a:off x="838200" y="1825625"/>
            <a:ext cx="10515600" cy="833491"/>
          </a:xfrm>
        </p:spPr>
        <p:txBody>
          <a:bodyPr/>
          <a:lstStyle/>
          <a:p>
            <a:pPr marL="0" indent="0">
              <a:buNone/>
            </a:pPr>
            <a:r>
              <a:rPr lang="nl-NL" dirty="0">
                <a:hlinkClick r:id="rId3"/>
              </a:rPr>
              <a:t>https://www.health.belgium.be/nl/hoge-gezondheidsraad</a:t>
            </a:r>
            <a:endParaRPr lang="nl-NL" dirty="0"/>
          </a:p>
          <a:p>
            <a:pPr marL="0" indent="0">
              <a:buNone/>
            </a:pPr>
            <a:endParaRPr lang="nl-NL" dirty="0"/>
          </a:p>
        </p:txBody>
      </p:sp>
      <p:pic>
        <p:nvPicPr>
          <p:cNvPr id="4" name="Graphic 3" descr="Klantbeoordeling">
            <a:extLst>
              <a:ext uri="{FF2B5EF4-FFF2-40B4-BE49-F238E27FC236}">
                <a16:creationId xmlns:a16="http://schemas.microsoft.com/office/drawing/2014/main" id="{88259BD3-014C-45A3-B48C-0A3801CF87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0C3ED58E-5921-4B3E-A1B5-B399883FFF21}"/>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63891C37-B705-4B6E-A6CA-C3E292D4D715}"/>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285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5FB5BAC4-E68B-4B95-A866-196BD2197283}"/>
              </a:ext>
            </a:extLst>
          </p:cNvPr>
          <p:cNvSpPr txBox="1"/>
          <p:nvPr/>
        </p:nvSpPr>
        <p:spPr>
          <a:xfrm>
            <a:off x="1119187" y="5566467"/>
            <a:ext cx="9953625" cy="954107"/>
          </a:xfrm>
          <a:prstGeom prst="rect">
            <a:avLst/>
          </a:prstGeom>
          <a:noFill/>
        </p:spPr>
        <p:txBody>
          <a:bodyPr wrap="square" rtlCol="0">
            <a:spAutoFit/>
          </a:bodyPr>
          <a:lstStyle/>
          <a:p>
            <a:r>
              <a:rPr lang="nl-NL" dirty="0"/>
              <a:t>Opmerkingen:</a:t>
            </a:r>
          </a:p>
          <a:p>
            <a:pPr marL="285750" indent="-285750">
              <a:buFont typeface="Arial" panose="020B0604020202020204" pitchFamily="34" charset="0"/>
              <a:buChar char="•"/>
            </a:pPr>
            <a:r>
              <a:rPr lang="nl-NL" dirty="0"/>
              <a:t>In het geval van </a:t>
            </a:r>
            <a:r>
              <a:rPr lang="nl-NL" b="1" dirty="0"/>
              <a:t>hematologische kankers</a:t>
            </a:r>
            <a:r>
              <a:rPr lang="nl-NL" dirty="0"/>
              <a:t> en </a:t>
            </a:r>
            <a:r>
              <a:rPr lang="nl-NL" b="1" dirty="0"/>
              <a:t>chronische lever- en nierziekten</a:t>
            </a:r>
            <a:r>
              <a:rPr lang="nl-NL" dirty="0"/>
              <a:t> geldt dit ook voor jongere patiënten.</a:t>
            </a:r>
          </a:p>
          <a:p>
            <a:pPr marL="285750" indent="-285750">
              <a:buFont typeface="Arial" panose="020B0604020202020204" pitchFamily="34" charset="0"/>
              <a:buChar char="•"/>
            </a:pPr>
            <a:r>
              <a:rPr lang="nl-NL" dirty="0"/>
              <a:t>Voor </a:t>
            </a:r>
            <a:r>
              <a:rPr lang="nl-NL" b="1" dirty="0"/>
              <a:t>patiënten met immuundeficiënties </a:t>
            </a:r>
            <a:r>
              <a:rPr lang="nl-NL" dirty="0"/>
              <a:t>(niet HIV), voor </a:t>
            </a:r>
            <a:r>
              <a:rPr lang="nl-NL" b="1" dirty="0"/>
              <a:t>patiënten op wachtlijsten voor transplantatie en patiënten die getransplanteerd werden</a:t>
            </a:r>
            <a:r>
              <a:rPr lang="nl-NL" dirty="0"/>
              <a:t> of voor personen met het </a:t>
            </a:r>
            <a:r>
              <a:rPr lang="nl-NL" b="1" dirty="0"/>
              <a:t>syndroom van Down</a:t>
            </a:r>
            <a:r>
              <a:rPr lang="nl-NL" dirty="0"/>
              <a:t> geldt dit ook voor jongere patiënten.</a:t>
            </a:r>
            <a:endParaRPr lang="nl-BE" dirty="0"/>
          </a:p>
        </p:txBody>
      </p:sp>
      <p:pic>
        <p:nvPicPr>
          <p:cNvPr id="9" name="Afbeelding 8">
            <a:extLst>
              <a:ext uri="{FF2B5EF4-FFF2-40B4-BE49-F238E27FC236}">
                <a16:creationId xmlns:a16="http://schemas.microsoft.com/office/drawing/2014/main" id="{F04BB1C9-9EBD-4C8D-A3EB-ED17FCDACDB9}"/>
              </a:ext>
            </a:extLst>
          </p:cNvPr>
          <p:cNvPicPr>
            <a:picLocks noChangeAspect="1"/>
          </p:cNvPicPr>
          <p:nvPr/>
        </p:nvPicPr>
        <p:blipFill>
          <a:blip r:embed="rId3"/>
          <a:stretch>
            <a:fillRect/>
          </a:stretch>
        </p:blipFill>
        <p:spPr>
          <a:xfrm>
            <a:off x="1095375" y="973162"/>
            <a:ext cx="9810197" cy="4403619"/>
          </a:xfrm>
          <a:prstGeom prst="rect">
            <a:avLst/>
          </a:prstGeom>
        </p:spPr>
      </p:pic>
      <p:sp>
        <p:nvSpPr>
          <p:cNvPr id="12" name="Titel 1">
            <a:extLst>
              <a:ext uri="{FF2B5EF4-FFF2-40B4-BE49-F238E27FC236}">
                <a16:creationId xmlns:a16="http://schemas.microsoft.com/office/drawing/2014/main" id="{17A95E5A-5258-405B-8899-0B3A89071E51}"/>
              </a:ext>
            </a:extLst>
          </p:cNvPr>
          <p:cNvSpPr>
            <a:spLocks noGrp="1"/>
          </p:cNvSpPr>
          <p:nvPr>
            <p:ph type="title"/>
          </p:nvPr>
        </p:nvSpPr>
        <p:spPr>
          <a:xfrm>
            <a:off x="1095375" y="365125"/>
            <a:ext cx="10515600" cy="625475"/>
          </a:xfrm>
        </p:spPr>
        <p:txBody>
          <a:bodyPr>
            <a:normAutofit/>
          </a:bodyPr>
          <a:lstStyle/>
          <a:p>
            <a:r>
              <a:rPr lang="nl-BE" sz="3600" dirty="0"/>
              <a:t>Eerste prioriteit</a:t>
            </a:r>
          </a:p>
        </p:txBody>
      </p:sp>
      <p:pic>
        <p:nvPicPr>
          <p:cNvPr id="13" name="Graphic 12" descr="Klantbeoordeling">
            <a:extLst>
              <a:ext uri="{FF2B5EF4-FFF2-40B4-BE49-F238E27FC236}">
                <a16:creationId xmlns:a16="http://schemas.microsoft.com/office/drawing/2014/main" id="{F7B7F89C-DEB2-41B1-99F6-8A9DA20C39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14" name="Rechte verbindingslijn 13">
            <a:extLst>
              <a:ext uri="{FF2B5EF4-FFF2-40B4-BE49-F238E27FC236}">
                <a16:creationId xmlns:a16="http://schemas.microsoft.com/office/drawing/2014/main" id="{AC1DDFDE-0273-4D5C-BD94-D2E16B0DCB31}"/>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23277AC-0A55-49EA-8662-915F6CE29AD7}"/>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DFBFA770-26F1-4B54-A231-4520D605A741}"/>
              </a:ext>
            </a:extLst>
          </p:cNvPr>
          <p:cNvSpPr txBox="1"/>
          <p:nvPr/>
        </p:nvSpPr>
        <p:spPr>
          <a:xfrm>
            <a:off x="5429250" y="174569"/>
            <a:ext cx="7818120" cy="523220"/>
          </a:xfrm>
          <a:prstGeom prst="rect">
            <a:avLst/>
          </a:prstGeom>
          <a:noFill/>
        </p:spPr>
        <p:txBody>
          <a:bodyPr wrap="square" rtlCol="0">
            <a:spAutoFit/>
          </a:bodyPr>
          <a:lstStyle/>
          <a:p>
            <a:r>
              <a:rPr lang="nl-NL" dirty="0"/>
              <a:t>Advies 9618 - Prioritering van risicogroepen voor SARS-CoV-2 vaccinatie (Fase Ib)</a:t>
            </a:r>
          </a:p>
          <a:p>
            <a:endParaRPr lang="nl-BE" dirty="0"/>
          </a:p>
        </p:txBody>
      </p:sp>
    </p:spTree>
    <p:extLst>
      <p:ext uri="{BB962C8B-B14F-4D97-AF65-F5344CB8AC3E}">
        <p14:creationId xmlns:p14="http://schemas.microsoft.com/office/powerpoint/2010/main" val="2858253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5715863-F48F-4571-A3F2-E78067C0AD1D}"/>
              </a:ext>
            </a:extLst>
          </p:cNvPr>
          <p:cNvSpPr txBox="1">
            <a:spLocks/>
          </p:cNvSpPr>
          <p:nvPr/>
        </p:nvSpPr>
        <p:spPr>
          <a:xfrm>
            <a:off x="1778000" y="357053"/>
            <a:ext cx="9791700" cy="765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nl-BE" sz="3200" dirty="0"/>
              <a:t>Leeftijdsverdeling van de eerste prioriteitsgroep?</a:t>
            </a:r>
          </a:p>
        </p:txBody>
      </p:sp>
      <p:graphicFrame>
        <p:nvGraphicFramePr>
          <p:cNvPr id="7" name="Tabel 6">
            <a:extLst>
              <a:ext uri="{FF2B5EF4-FFF2-40B4-BE49-F238E27FC236}">
                <a16:creationId xmlns:a16="http://schemas.microsoft.com/office/drawing/2014/main" id="{94E21A6B-080E-4858-837B-633EF5C352E1}"/>
              </a:ext>
            </a:extLst>
          </p:cNvPr>
          <p:cNvGraphicFramePr>
            <a:graphicFrameLocks noGrp="1"/>
          </p:cNvGraphicFramePr>
          <p:nvPr>
            <p:extLst>
              <p:ext uri="{D42A27DB-BD31-4B8C-83A1-F6EECF244321}">
                <p14:modId xmlns:p14="http://schemas.microsoft.com/office/powerpoint/2010/main" val="1682857836"/>
              </p:ext>
            </p:extLst>
          </p:nvPr>
        </p:nvGraphicFramePr>
        <p:xfrm>
          <a:off x="349250" y="1001577"/>
          <a:ext cx="11493500" cy="5499360"/>
        </p:xfrm>
        <a:graphic>
          <a:graphicData uri="http://schemas.openxmlformats.org/drawingml/2006/table">
            <a:tbl>
              <a:tblPr>
                <a:tableStyleId>{5C22544A-7EE6-4342-B048-85BDC9FD1C3A}</a:tableStyleId>
              </a:tblPr>
              <a:tblGrid>
                <a:gridCol w="1212850">
                  <a:extLst>
                    <a:ext uri="{9D8B030D-6E8A-4147-A177-3AD203B41FA5}">
                      <a16:colId xmlns:a16="http://schemas.microsoft.com/office/drawing/2014/main" val="2893256205"/>
                    </a:ext>
                  </a:extLst>
                </a:gridCol>
                <a:gridCol w="6026150">
                  <a:extLst>
                    <a:ext uri="{9D8B030D-6E8A-4147-A177-3AD203B41FA5}">
                      <a16:colId xmlns:a16="http://schemas.microsoft.com/office/drawing/2014/main" val="2588875070"/>
                    </a:ext>
                  </a:extLst>
                </a:gridCol>
                <a:gridCol w="4254500">
                  <a:extLst>
                    <a:ext uri="{9D8B030D-6E8A-4147-A177-3AD203B41FA5}">
                      <a16:colId xmlns:a16="http://schemas.microsoft.com/office/drawing/2014/main" val="1005077545"/>
                    </a:ext>
                  </a:extLst>
                </a:gridCol>
              </a:tblGrid>
              <a:tr h="384175">
                <a:tc>
                  <a:txBody>
                    <a:bodyPr/>
                    <a:lstStyle/>
                    <a:p>
                      <a:pPr algn="ctr" fontAlgn="b">
                        <a:lnSpc>
                          <a:spcPct val="150000"/>
                        </a:lnSpc>
                      </a:pPr>
                      <a:r>
                        <a:rPr lang="nl-BE" sz="2400" b="1" u="none" strike="noStrike" dirty="0">
                          <a:effectLst/>
                        </a:rPr>
                        <a:t>Leeftijd</a:t>
                      </a:r>
                      <a:endParaRPr lang="nl-BE" sz="2400" b="1" i="0" u="none" strike="noStrike" dirty="0">
                        <a:solidFill>
                          <a:srgbClr val="FFFFFF"/>
                        </a:solidFill>
                        <a:effectLst/>
                        <a:latin typeface="Calibri" panose="020F0502020204030204" pitchFamily="34" charset="0"/>
                      </a:endParaRPr>
                    </a:p>
                  </a:txBody>
                  <a:tcPr marL="6350" marR="6350" marT="6350" marB="0" anchor="b"/>
                </a:tc>
                <a:tc>
                  <a:txBody>
                    <a:bodyPr/>
                    <a:lstStyle/>
                    <a:p>
                      <a:pPr algn="ctr" fontAlgn="b">
                        <a:lnSpc>
                          <a:spcPct val="150000"/>
                        </a:lnSpc>
                      </a:pPr>
                      <a:r>
                        <a:rPr lang="nl-NL" sz="2400" b="1" u="none" strike="noStrike" dirty="0">
                          <a:effectLst/>
                        </a:rPr>
                        <a:t>Absolute aantallen op de Belgische bevolking</a:t>
                      </a:r>
                      <a:endParaRPr lang="nl-NL" sz="2400" b="1" i="0" u="none" strike="noStrike" dirty="0">
                        <a:solidFill>
                          <a:srgbClr val="FFFFFF"/>
                        </a:solidFill>
                        <a:effectLst/>
                        <a:latin typeface="Calibri" panose="020F0502020204030204" pitchFamily="34" charset="0"/>
                      </a:endParaRPr>
                    </a:p>
                  </a:txBody>
                  <a:tcPr marL="6350" marR="6350" marT="6350" marB="0" anchor="b"/>
                </a:tc>
                <a:tc>
                  <a:txBody>
                    <a:bodyPr/>
                    <a:lstStyle/>
                    <a:p>
                      <a:pPr algn="l" fontAlgn="b">
                        <a:lnSpc>
                          <a:spcPct val="150000"/>
                        </a:lnSpc>
                      </a:pPr>
                      <a:r>
                        <a:rPr lang="nl-BE" sz="2400" b="1" u="none" strike="noStrike" dirty="0">
                          <a:effectLst/>
                        </a:rPr>
                        <a:t>Aantal patiënten in Groot-Leuven</a:t>
                      </a:r>
                      <a:endParaRPr lang="nl-BE" sz="2400" b="1" i="0" u="none" strike="noStrike" dirty="0">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24630824"/>
                  </a:ext>
                </a:extLst>
              </a:tr>
              <a:tr h="384175">
                <a:tc>
                  <a:txBody>
                    <a:bodyPr/>
                    <a:lstStyle/>
                    <a:p>
                      <a:pPr algn="ctr" fontAlgn="b">
                        <a:lnSpc>
                          <a:spcPct val="150000"/>
                        </a:lnSpc>
                      </a:pPr>
                      <a:r>
                        <a:rPr lang="nl-BE" sz="2400" u="none" strike="noStrike" dirty="0">
                          <a:effectLst/>
                        </a:rPr>
                        <a:t>18-24 J</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3.085</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28</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143261214"/>
                  </a:ext>
                </a:extLst>
              </a:tr>
              <a:tr h="384175">
                <a:tc>
                  <a:txBody>
                    <a:bodyPr/>
                    <a:lstStyle/>
                    <a:p>
                      <a:pPr algn="ctr" fontAlgn="b">
                        <a:lnSpc>
                          <a:spcPct val="150000"/>
                        </a:lnSpc>
                      </a:pPr>
                      <a:r>
                        <a:rPr lang="nl-BE" sz="2400" u="none" strike="noStrike" dirty="0">
                          <a:effectLst/>
                        </a:rPr>
                        <a:t>25-29 J</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3.932</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36</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306975716"/>
                  </a:ext>
                </a:extLst>
              </a:tr>
              <a:tr h="384175">
                <a:tc>
                  <a:txBody>
                    <a:bodyPr/>
                    <a:lstStyle/>
                    <a:p>
                      <a:pPr algn="ctr" fontAlgn="b">
                        <a:lnSpc>
                          <a:spcPct val="150000"/>
                        </a:lnSpc>
                      </a:pPr>
                      <a:r>
                        <a:rPr lang="nl-BE" sz="2400" u="none" strike="noStrike" dirty="0">
                          <a:effectLst/>
                        </a:rPr>
                        <a:t>30-34 J</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5.317</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48</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857352961"/>
                  </a:ext>
                </a:extLst>
              </a:tr>
              <a:tr h="384175">
                <a:tc>
                  <a:txBody>
                    <a:bodyPr/>
                    <a:lstStyle/>
                    <a:p>
                      <a:pPr algn="ctr" fontAlgn="b">
                        <a:lnSpc>
                          <a:spcPct val="150000"/>
                        </a:lnSpc>
                      </a:pPr>
                      <a:r>
                        <a:rPr lang="nl-BE" sz="2400" u="none" strike="noStrike" dirty="0">
                          <a:effectLst/>
                        </a:rPr>
                        <a:t>35-39 J</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6.690</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61</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513318523"/>
                  </a:ext>
                </a:extLst>
              </a:tr>
              <a:tr h="384175">
                <a:tc>
                  <a:txBody>
                    <a:bodyPr/>
                    <a:lstStyle/>
                    <a:p>
                      <a:pPr algn="ctr" fontAlgn="b">
                        <a:lnSpc>
                          <a:spcPct val="150000"/>
                        </a:lnSpc>
                      </a:pPr>
                      <a:r>
                        <a:rPr lang="nl-BE" sz="2400" u="none" strike="noStrike" dirty="0">
                          <a:effectLst/>
                        </a:rPr>
                        <a:t>40-44 J</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8.356</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76</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548968378"/>
                  </a:ext>
                </a:extLst>
              </a:tr>
              <a:tr h="384175">
                <a:tc>
                  <a:txBody>
                    <a:bodyPr/>
                    <a:lstStyle/>
                    <a:p>
                      <a:pPr algn="ctr" fontAlgn="b">
                        <a:lnSpc>
                          <a:spcPct val="150000"/>
                        </a:lnSpc>
                      </a:pPr>
                      <a:r>
                        <a:rPr lang="nl-BE" sz="2400" u="none" strike="noStrike" dirty="0">
                          <a:effectLst/>
                        </a:rPr>
                        <a:t>45-49 J</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152.802</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1.389</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404278438"/>
                  </a:ext>
                </a:extLst>
              </a:tr>
              <a:tr h="384175">
                <a:tc>
                  <a:txBody>
                    <a:bodyPr/>
                    <a:lstStyle/>
                    <a:p>
                      <a:pPr algn="ctr" fontAlgn="b">
                        <a:lnSpc>
                          <a:spcPct val="150000"/>
                        </a:lnSpc>
                      </a:pPr>
                      <a:r>
                        <a:rPr lang="nl-BE" sz="2400" u="none" strike="noStrike" dirty="0">
                          <a:effectLst/>
                        </a:rPr>
                        <a:t>50-54 J</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235.959</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2.145</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984819785"/>
                  </a:ext>
                </a:extLst>
              </a:tr>
              <a:tr h="384175">
                <a:tc>
                  <a:txBody>
                    <a:bodyPr/>
                    <a:lstStyle/>
                    <a:p>
                      <a:pPr algn="ctr" fontAlgn="b">
                        <a:lnSpc>
                          <a:spcPct val="150000"/>
                        </a:lnSpc>
                      </a:pPr>
                      <a:r>
                        <a:rPr lang="nl-BE" sz="2400" u="none" strike="noStrike" dirty="0">
                          <a:effectLst/>
                        </a:rPr>
                        <a:t>55-59 J</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333.821</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3.035</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267833750"/>
                  </a:ext>
                </a:extLst>
              </a:tr>
              <a:tr h="384175">
                <a:tc>
                  <a:txBody>
                    <a:bodyPr/>
                    <a:lstStyle/>
                    <a:p>
                      <a:pPr algn="ctr" fontAlgn="b">
                        <a:lnSpc>
                          <a:spcPct val="150000"/>
                        </a:lnSpc>
                      </a:pPr>
                      <a:r>
                        <a:rPr lang="nl-BE" sz="2400" u="none" strike="noStrike" dirty="0">
                          <a:effectLst/>
                        </a:rPr>
                        <a:t>60-64 J</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404.995</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u="none" strike="noStrike" dirty="0">
                          <a:effectLst/>
                        </a:rPr>
                        <a:t>3.682</a:t>
                      </a: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848858107"/>
                  </a:ext>
                </a:extLst>
              </a:tr>
              <a:tr h="384175">
                <a:tc>
                  <a:txBody>
                    <a:bodyPr/>
                    <a:lstStyle/>
                    <a:p>
                      <a:pPr algn="ctr" fontAlgn="b">
                        <a:lnSpc>
                          <a:spcPct val="150000"/>
                        </a:lnSpc>
                      </a:pPr>
                      <a:endParaRPr lang="nl-BE" sz="2400" b="0" i="0" u="none" strike="noStrike">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endParaRPr lang="nl-BE" sz="2400" b="0" i="0" u="none" strike="noStrike">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b="1" u="none" strike="noStrike" dirty="0">
                          <a:effectLst/>
                        </a:rPr>
                        <a:t>TOTAAL = 10.500</a:t>
                      </a:r>
                      <a:endParaRPr lang="nl-BE" sz="2400" b="1"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456321078"/>
                  </a:ext>
                </a:extLst>
              </a:tr>
              <a:tr h="384175">
                <a:tc>
                  <a:txBody>
                    <a:bodyPr/>
                    <a:lstStyle/>
                    <a:p>
                      <a:pPr algn="ctr" fontAlgn="b">
                        <a:lnSpc>
                          <a:spcPct val="150000"/>
                        </a:lnSpc>
                      </a:pP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lnSpc>
                          <a:spcPct val="150000"/>
                        </a:lnSpc>
                      </a:pPr>
                      <a:endParaRPr lang="nl-BE"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ctr" fontAlgn="b">
                        <a:lnSpc>
                          <a:spcPct val="150000"/>
                        </a:lnSpc>
                      </a:pPr>
                      <a:r>
                        <a:rPr lang="nl-BE" sz="2400" b="1" i="0" u="none" strike="noStrike" dirty="0">
                          <a:solidFill>
                            <a:srgbClr val="000000"/>
                          </a:solidFill>
                          <a:effectLst/>
                          <a:latin typeface="Calibri" panose="020F0502020204030204" pitchFamily="34" charset="0"/>
                          <a:sym typeface="Wingdings" panose="05000000000000000000" pitchFamily="2" charset="2"/>
                        </a:rPr>
                        <a:t> </a:t>
                      </a:r>
                      <a:r>
                        <a:rPr lang="nl-BE" sz="2400" b="1" i="0" u="none" strike="noStrike" dirty="0">
                          <a:solidFill>
                            <a:srgbClr val="000000"/>
                          </a:solidFill>
                          <a:effectLst/>
                          <a:latin typeface="Calibri" panose="020F0502020204030204" pitchFamily="34" charset="0"/>
                        </a:rPr>
                        <a:t>210 per artsenpraktijk</a:t>
                      </a:r>
                    </a:p>
                  </a:txBody>
                  <a:tcPr marL="6350" marR="6350" marT="6350" marB="0" anchor="b">
                    <a:solidFill>
                      <a:schemeClr val="bg1"/>
                    </a:solidFill>
                  </a:tcPr>
                </a:tc>
                <a:extLst>
                  <a:ext uri="{0D108BD9-81ED-4DB2-BD59-A6C34878D82A}">
                    <a16:rowId xmlns:a16="http://schemas.microsoft.com/office/drawing/2014/main" val="1163331461"/>
                  </a:ext>
                </a:extLst>
              </a:tr>
            </a:tbl>
          </a:graphicData>
        </a:graphic>
      </p:graphicFrame>
      <p:cxnSp>
        <p:nvCxnSpPr>
          <p:cNvPr id="9" name="Rechte verbindingslijn 8">
            <a:extLst>
              <a:ext uri="{FF2B5EF4-FFF2-40B4-BE49-F238E27FC236}">
                <a16:creationId xmlns:a16="http://schemas.microsoft.com/office/drawing/2014/main" id="{FA43AD0C-9107-44CF-B640-FCB9C9F5D6FC}"/>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AD99A403-89D2-424C-99CA-33F14F7EAF21}"/>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4" name="Rechthoek 3">
            <a:extLst>
              <a:ext uri="{FF2B5EF4-FFF2-40B4-BE49-F238E27FC236}">
                <a16:creationId xmlns:a16="http://schemas.microsoft.com/office/drawing/2014/main" id="{56CEDDB8-1722-419A-ABE7-A316B76FB40A}"/>
              </a:ext>
            </a:extLst>
          </p:cNvPr>
          <p:cNvSpPr/>
          <p:nvPr/>
        </p:nvSpPr>
        <p:spPr>
          <a:xfrm>
            <a:off x="292694" y="1532064"/>
            <a:ext cx="11493500" cy="2241544"/>
          </a:xfrm>
          <a:prstGeom prst="rect">
            <a:avLst/>
          </a:prstGeom>
          <a:noFill/>
          <a:ln w="57150"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nl-BE"/>
          </a:p>
        </p:txBody>
      </p:sp>
      <p:sp>
        <p:nvSpPr>
          <p:cNvPr id="6" name="Rechthoek 5">
            <a:extLst>
              <a:ext uri="{FF2B5EF4-FFF2-40B4-BE49-F238E27FC236}">
                <a16:creationId xmlns:a16="http://schemas.microsoft.com/office/drawing/2014/main" id="{13FDAF40-A953-4988-B987-BC93AACFDD31}"/>
              </a:ext>
            </a:extLst>
          </p:cNvPr>
          <p:cNvSpPr/>
          <p:nvPr/>
        </p:nvSpPr>
        <p:spPr>
          <a:xfrm>
            <a:off x="292694" y="3860951"/>
            <a:ext cx="11493500" cy="1817657"/>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nl-BE">
              <a:solidFill>
                <a:schemeClr val="accent1"/>
              </a:solidFill>
            </a:endParaRPr>
          </a:p>
        </p:txBody>
      </p:sp>
    </p:spTree>
    <p:extLst>
      <p:ext uri="{BB962C8B-B14F-4D97-AF65-F5344CB8AC3E}">
        <p14:creationId xmlns:p14="http://schemas.microsoft.com/office/powerpoint/2010/main" val="201275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17A95E5A-5258-405B-8899-0B3A89071E51}"/>
              </a:ext>
            </a:extLst>
          </p:cNvPr>
          <p:cNvSpPr>
            <a:spLocks noGrp="1"/>
          </p:cNvSpPr>
          <p:nvPr>
            <p:ph type="title"/>
          </p:nvPr>
        </p:nvSpPr>
        <p:spPr>
          <a:xfrm>
            <a:off x="1095375" y="835517"/>
            <a:ext cx="10515600" cy="625475"/>
          </a:xfrm>
        </p:spPr>
        <p:txBody>
          <a:bodyPr>
            <a:normAutofit/>
          </a:bodyPr>
          <a:lstStyle/>
          <a:p>
            <a:r>
              <a:rPr lang="nl-BE" sz="3600" dirty="0"/>
              <a:t>Prioriteit “Ethisch of maatschappelijk”</a:t>
            </a:r>
          </a:p>
        </p:txBody>
      </p:sp>
      <p:pic>
        <p:nvPicPr>
          <p:cNvPr id="2" name="Afbeelding 1">
            <a:extLst>
              <a:ext uri="{FF2B5EF4-FFF2-40B4-BE49-F238E27FC236}">
                <a16:creationId xmlns:a16="http://schemas.microsoft.com/office/drawing/2014/main" id="{06B868D5-A406-49F8-9339-1ED2BF9212BE}"/>
              </a:ext>
            </a:extLst>
          </p:cNvPr>
          <p:cNvPicPr>
            <a:picLocks noChangeAspect="1"/>
          </p:cNvPicPr>
          <p:nvPr/>
        </p:nvPicPr>
        <p:blipFill>
          <a:blip r:embed="rId3"/>
          <a:stretch>
            <a:fillRect/>
          </a:stretch>
        </p:blipFill>
        <p:spPr>
          <a:xfrm>
            <a:off x="1114425" y="1938337"/>
            <a:ext cx="9963150" cy="2981325"/>
          </a:xfrm>
          <a:prstGeom prst="rect">
            <a:avLst/>
          </a:prstGeom>
        </p:spPr>
      </p:pic>
      <p:sp>
        <p:nvSpPr>
          <p:cNvPr id="4" name="Tekstvak 3">
            <a:extLst>
              <a:ext uri="{FF2B5EF4-FFF2-40B4-BE49-F238E27FC236}">
                <a16:creationId xmlns:a16="http://schemas.microsoft.com/office/drawing/2014/main" id="{77413E3F-1EF4-4408-ADA1-F28385B05943}"/>
              </a:ext>
            </a:extLst>
          </p:cNvPr>
          <p:cNvSpPr txBox="1"/>
          <p:nvPr/>
        </p:nvSpPr>
        <p:spPr>
          <a:xfrm>
            <a:off x="1203767" y="5212255"/>
            <a:ext cx="9963150" cy="1077218"/>
          </a:xfrm>
          <a:prstGeom prst="rect">
            <a:avLst/>
          </a:prstGeom>
          <a:noFill/>
        </p:spPr>
        <p:txBody>
          <a:bodyPr wrap="square" rtlCol="0">
            <a:spAutoFit/>
          </a:bodyPr>
          <a:lstStyle/>
          <a:p>
            <a:pPr algn="just"/>
            <a:r>
              <a:rPr lang="nl-NL" sz="1600" dirty="0"/>
              <a:t>Opmerkingen:</a:t>
            </a:r>
            <a:endParaRPr lang="nl-BE" sz="1600" dirty="0"/>
          </a:p>
          <a:p>
            <a:pPr marL="285750" indent="-285750" algn="just">
              <a:buFont typeface="Arial" panose="020B0604020202020204" pitchFamily="34" charset="0"/>
              <a:buChar char="•"/>
            </a:pPr>
            <a:r>
              <a:rPr lang="nl-BE" sz="1600" dirty="0"/>
              <a:t>Weinig of geen sterk biomedisch bewijs met betrekking tot COVID-19</a:t>
            </a:r>
          </a:p>
          <a:p>
            <a:pPr marL="285750" indent="-285750" algn="just">
              <a:buFont typeface="Arial" panose="020B0604020202020204" pitchFamily="34" charset="0"/>
              <a:buChar char="•"/>
            </a:pPr>
            <a:r>
              <a:rPr lang="nl-BE" sz="1600" dirty="0"/>
              <a:t>Genoemd door internationale literatuur als groepen die </a:t>
            </a:r>
            <a:r>
              <a:rPr lang="nl-NL" sz="1600" dirty="0">
                <a:sym typeface="Calibri"/>
              </a:rPr>
              <a:t>speciale aandacht vragen omdat zij een verhoogde maatschappelijke kwetsbaarheid hebben en eventueel te maken hebben met discriminatie.</a:t>
            </a:r>
            <a:endParaRPr lang="nl-BE" sz="1600" dirty="0"/>
          </a:p>
        </p:txBody>
      </p:sp>
      <p:pic>
        <p:nvPicPr>
          <p:cNvPr id="6" name="Graphic 5" descr="Klantbeoordeling">
            <a:extLst>
              <a:ext uri="{FF2B5EF4-FFF2-40B4-BE49-F238E27FC236}">
                <a16:creationId xmlns:a16="http://schemas.microsoft.com/office/drawing/2014/main" id="{0DA8B0F0-4330-4FD4-B772-DD844A2C0E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7" name="Rechte verbindingslijn 6">
            <a:extLst>
              <a:ext uri="{FF2B5EF4-FFF2-40B4-BE49-F238E27FC236}">
                <a16:creationId xmlns:a16="http://schemas.microsoft.com/office/drawing/2014/main" id="{4EB0BAE5-2DC5-497E-BF13-1F03537DDD98}"/>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0E336192-EFBB-4AC7-AB89-ADF6FC2895A7}"/>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96DB2C4F-8F34-4850-B037-D30D94484CC3}"/>
              </a:ext>
            </a:extLst>
          </p:cNvPr>
          <p:cNvSpPr txBox="1"/>
          <p:nvPr/>
        </p:nvSpPr>
        <p:spPr>
          <a:xfrm>
            <a:off x="5429250" y="174569"/>
            <a:ext cx="7818120" cy="523220"/>
          </a:xfrm>
          <a:prstGeom prst="rect">
            <a:avLst/>
          </a:prstGeom>
          <a:noFill/>
        </p:spPr>
        <p:txBody>
          <a:bodyPr wrap="square" rtlCol="0">
            <a:spAutoFit/>
          </a:bodyPr>
          <a:lstStyle/>
          <a:p>
            <a:r>
              <a:rPr lang="nl-NL" dirty="0"/>
              <a:t>Advies 9618 - Prioritering van risicogroepen voor SARS-CoV-2 vaccinatie (Fase Ib)</a:t>
            </a:r>
          </a:p>
          <a:p>
            <a:endParaRPr lang="nl-BE" dirty="0"/>
          </a:p>
        </p:txBody>
      </p:sp>
    </p:spTree>
    <p:extLst>
      <p:ext uri="{BB962C8B-B14F-4D97-AF65-F5344CB8AC3E}">
        <p14:creationId xmlns:p14="http://schemas.microsoft.com/office/powerpoint/2010/main" val="2346511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17A95E5A-5258-405B-8899-0B3A89071E51}"/>
              </a:ext>
            </a:extLst>
          </p:cNvPr>
          <p:cNvSpPr>
            <a:spLocks noGrp="1"/>
          </p:cNvSpPr>
          <p:nvPr>
            <p:ph type="title"/>
          </p:nvPr>
        </p:nvSpPr>
        <p:spPr>
          <a:xfrm>
            <a:off x="1095375" y="835517"/>
            <a:ext cx="10515600" cy="625475"/>
          </a:xfrm>
        </p:spPr>
        <p:txBody>
          <a:bodyPr>
            <a:normAutofit fontScale="90000"/>
          </a:bodyPr>
          <a:lstStyle/>
          <a:p>
            <a:r>
              <a:rPr lang="nl-BE" sz="3600" dirty="0"/>
              <a:t>Tweede en derde prioriteit</a:t>
            </a:r>
            <a:br>
              <a:rPr lang="nl-BE" sz="3600" dirty="0"/>
            </a:br>
            <a:br>
              <a:rPr lang="nl-BE" sz="3600" dirty="0"/>
            </a:br>
            <a:r>
              <a:rPr lang="nl-BE" sz="2700" dirty="0"/>
              <a:t>“Leeftijd blijft belangrijkste bepalende factor voor de COVID-19 epidemie”</a:t>
            </a:r>
            <a:endParaRPr lang="nl-BE" sz="3600" dirty="0"/>
          </a:p>
        </p:txBody>
      </p:sp>
      <p:pic>
        <p:nvPicPr>
          <p:cNvPr id="3" name="Afbeelding 2">
            <a:extLst>
              <a:ext uri="{FF2B5EF4-FFF2-40B4-BE49-F238E27FC236}">
                <a16:creationId xmlns:a16="http://schemas.microsoft.com/office/drawing/2014/main" id="{A2590952-F9A1-48EB-887F-1BC0F23AD025}"/>
              </a:ext>
            </a:extLst>
          </p:cNvPr>
          <p:cNvPicPr>
            <a:picLocks noChangeAspect="1"/>
          </p:cNvPicPr>
          <p:nvPr/>
        </p:nvPicPr>
        <p:blipFill>
          <a:blip r:embed="rId3"/>
          <a:stretch>
            <a:fillRect/>
          </a:stretch>
        </p:blipFill>
        <p:spPr>
          <a:xfrm>
            <a:off x="1095375" y="2193486"/>
            <a:ext cx="10388631" cy="3429548"/>
          </a:xfrm>
          <a:prstGeom prst="rect">
            <a:avLst/>
          </a:prstGeom>
        </p:spPr>
      </p:pic>
      <p:pic>
        <p:nvPicPr>
          <p:cNvPr id="7" name="Graphic 6" descr="Klantbeoordeling">
            <a:extLst>
              <a:ext uri="{FF2B5EF4-FFF2-40B4-BE49-F238E27FC236}">
                <a16:creationId xmlns:a16="http://schemas.microsoft.com/office/drawing/2014/main" id="{ADF69279-567B-4AD1-9F79-C49D4BF49C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8" name="Rechte verbindingslijn 7">
            <a:extLst>
              <a:ext uri="{FF2B5EF4-FFF2-40B4-BE49-F238E27FC236}">
                <a16:creationId xmlns:a16="http://schemas.microsoft.com/office/drawing/2014/main" id="{F34EA3B5-E598-41BC-A699-D94A6F5F73A8}"/>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ABA83CAB-67DF-4812-BCFC-D52938856E6E}"/>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5A89A09B-272C-4F0B-A91F-E240D40C37B8}"/>
              </a:ext>
            </a:extLst>
          </p:cNvPr>
          <p:cNvSpPr txBox="1"/>
          <p:nvPr/>
        </p:nvSpPr>
        <p:spPr>
          <a:xfrm>
            <a:off x="5429250" y="174569"/>
            <a:ext cx="7818120" cy="523220"/>
          </a:xfrm>
          <a:prstGeom prst="rect">
            <a:avLst/>
          </a:prstGeom>
          <a:noFill/>
        </p:spPr>
        <p:txBody>
          <a:bodyPr wrap="square" rtlCol="0">
            <a:spAutoFit/>
          </a:bodyPr>
          <a:lstStyle/>
          <a:p>
            <a:r>
              <a:rPr lang="nl-NL" dirty="0"/>
              <a:t>Advies 9618 - Prioritering van risicogroepen voor SARS-CoV-2 vaccinatie (Fase Ib)</a:t>
            </a:r>
          </a:p>
          <a:p>
            <a:endParaRPr lang="nl-BE" dirty="0"/>
          </a:p>
        </p:txBody>
      </p:sp>
    </p:spTree>
    <p:extLst>
      <p:ext uri="{BB962C8B-B14F-4D97-AF65-F5344CB8AC3E}">
        <p14:creationId xmlns:p14="http://schemas.microsoft.com/office/powerpoint/2010/main" val="23588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71A17-A41F-444F-A2BA-731BF236878B}"/>
              </a:ext>
            </a:extLst>
          </p:cNvPr>
          <p:cNvSpPr>
            <a:spLocks noGrp="1"/>
          </p:cNvSpPr>
          <p:nvPr>
            <p:ph type="title"/>
          </p:nvPr>
        </p:nvSpPr>
        <p:spPr>
          <a:xfrm>
            <a:off x="733425" y="360363"/>
            <a:ext cx="10515600" cy="1325563"/>
          </a:xfrm>
        </p:spPr>
        <p:txBody>
          <a:bodyPr/>
          <a:lstStyle/>
          <a:p>
            <a:r>
              <a:rPr lang="nl-BE" dirty="0"/>
              <a:t>Wie missen we mogelijk?</a:t>
            </a:r>
          </a:p>
        </p:txBody>
      </p:sp>
      <p:sp>
        <p:nvSpPr>
          <p:cNvPr id="3" name="Tijdelijke aanduiding voor inhoud 2">
            <a:extLst>
              <a:ext uri="{FF2B5EF4-FFF2-40B4-BE49-F238E27FC236}">
                <a16:creationId xmlns:a16="http://schemas.microsoft.com/office/drawing/2014/main" id="{0C4D2865-A84D-4B6F-930D-5C1286D96B0B}"/>
              </a:ext>
            </a:extLst>
          </p:cNvPr>
          <p:cNvSpPr>
            <a:spLocks noGrp="1"/>
          </p:cNvSpPr>
          <p:nvPr>
            <p:ph idx="1"/>
          </p:nvPr>
        </p:nvSpPr>
        <p:spPr/>
        <p:txBody>
          <a:bodyPr/>
          <a:lstStyle/>
          <a:p>
            <a:pPr algn="just"/>
            <a:r>
              <a:rPr lang="nl-NL" dirty="0"/>
              <a:t>Mensen met </a:t>
            </a:r>
            <a:r>
              <a:rPr lang="nl-NL" b="1" dirty="0"/>
              <a:t>zeldzame ziekten</a:t>
            </a:r>
            <a:r>
              <a:rPr lang="nl-NL" dirty="0"/>
              <a:t>; deze zijn niet altijd gekend, in speciale centra behandeld en niet bij huisarts (en ook niet naar apotheek omdat GM in ziekenhuis)</a:t>
            </a:r>
          </a:p>
          <a:p>
            <a:pPr algn="just"/>
            <a:r>
              <a:rPr lang="nl-NL" dirty="0"/>
              <a:t>Jonge mensen met </a:t>
            </a:r>
            <a:r>
              <a:rPr lang="nl-NL" b="1" dirty="0"/>
              <a:t>obesitas</a:t>
            </a:r>
            <a:r>
              <a:rPr lang="nl-NL" dirty="0"/>
              <a:t> (niet selecteren </a:t>
            </a:r>
            <a:r>
              <a:rPr lang="nl-NL" dirty="0" err="1"/>
              <a:t>obv</a:t>
            </a:r>
            <a:r>
              <a:rPr lang="nl-NL" dirty="0"/>
              <a:t> medicatie)</a:t>
            </a:r>
            <a:endParaRPr lang="nl-BE" dirty="0"/>
          </a:p>
          <a:p>
            <a:pPr algn="just"/>
            <a:r>
              <a:rPr lang="nl-BE" dirty="0"/>
              <a:t>Mensen met een chronische ziekte, maar waarvoor </a:t>
            </a:r>
            <a:r>
              <a:rPr lang="nl-BE" b="1" dirty="0"/>
              <a:t>nog geen medicatie </a:t>
            </a:r>
            <a:r>
              <a:rPr lang="nl-BE" dirty="0"/>
              <a:t>is opgestart </a:t>
            </a:r>
          </a:p>
          <a:p>
            <a:pPr algn="just"/>
            <a:r>
              <a:rPr lang="nl-BE" dirty="0"/>
              <a:t>Mensen zonder mutualiteit, zonder papieren, daklozen</a:t>
            </a:r>
            <a:endParaRPr lang="nl-NL" dirty="0"/>
          </a:p>
        </p:txBody>
      </p:sp>
      <p:pic>
        <p:nvPicPr>
          <p:cNvPr id="4" name="Graphic 3" descr="Klantbeoordeling">
            <a:extLst>
              <a:ext uri="{FF2B5EF4-FFF2-40B4-BE49-F238E27FC236}">
                <a16:creationId xmlns:a16="http://schemas.microsoft.com/office/drawing/2014/main" id="{78684F2E-89E3-4C75-8CB6-406EE1153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40476574-8679-4F51-A0B3-698E014C544A}"/>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023786CF-234F-44EB-91BC-4CD222AC6C4A}"/>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2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359A6-58F7-4F8D-9905-A21C9C0BFF48}"/>
              </a:ext>
            </a:extLst>
          </p:cNvPr>
          <p:cNvSpPr>
            <a:spLocks noGrp="1"/>
          </p:cNvSpPr>
          <p:nvPr>
            <p:ph type="ctrTitle"/>
          </p:nvPr>
        </p:nvSpPr>
        <p:spPr>
          <a:xfrm>
            <a:off x="1270000" y="2405063"/>
            <a:ext cx="9144000" cy="2387600"/>
          </a:xfrm>
        </p:spPr>
        <p:txBody>
          <a:bodyPr>
            <a:normAutofit/>
          </a:bodyPr>
          <a:lstStyle/>
          <a:p>
            <a:pPr algn="l"/>
            <a:r>
              <a:rPr lang="nl-BE" sz="4000" dirty="0"/>
              <a:t>Rolverheldering zorgverleners </a:t>
            </a:r>
            <a:br>
              <a:rPr lang="nl-BE" sz="4000" dirty="0"/>
            </a:br>
            <a:r>
              <a:rPr lang="nl-BE" sz="4000" dirty="0"/>
              <a:t>in kader van COVID-19 vaccinatie</a:t>
            </a:r>
          </a:p>
        </p:txBody>
      </p:sp>
      <p:pic>
        <p:nvPicPr>
          <p:cNvPr id="6" name="Graphic 5" descr="Klantbeoordeling">
            <a:extLst>
              <a:ext uri="{FF2B5EF4-FFF2-40B4-BE49-F238E27FC236}">
                <a16:creationId xmlns:a16="http://schemas.microsoft.com/office/drawing/2014/main" id="{FE14F42E-8F24-44E7-B04B-76DA4B3994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7" name="Rechte verbindingslijn 6">
            <a:extLst>
              <a:ext uri="{FF2B5EF4-FFF2-40B4-BE49-F238E27FC236}">
                <a16:creationId xmlns:a16="http://schemas.microsoft.com/office/drawing/2014/main" id="{B93580B5-603A-459E-A38E-8F6C7DB0C0AE}"/>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F19EA17C-BBD5-4C96-9D82-AEC4D27DEFCB}"/>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49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34D431E-A473-4C2A-9F11-E7CB5D437BBA}"/>
              </a:ext>
            </a:extLst>
          </p:cNvPr>
          <p:cNvSpPr>
            <a:spLocks noGrp="1"/>
          </p:cNvSpPr>
          <p:nvPr>
            <p:ph idx="1"/>
          </p:nvPr>
        </p:nvSpPr>
        <p:spPr>
          <a:xfrm>
            <a:off x="467833" y="690120"/>
            <a:ext cx="10885967" cy="5078907"/>
          </a:xfrm>
        </p:spPr>
        <p:txBody>
          <a:bodyPr>
            <a:normAutofit fontScale="85000" lnSpcReduction="20000"/>
          </a:bodyPr>
          <a:lstStyle/>
          <a:p>
            <a:pPr marL="0" indent="0" algn="just" fontAlgn="base">
              <a:buNone/>
            </a:pPr>
            <a:r>
              <a:rPr lang="nl-BE" sz="2300" dirty="0">
                <a:solidFill>
                  <a:srgbClr val="FF0000"/>
                </a:solidFill>
              </a:rPr>
              <a:t>Deze slide is enkel bedoeld voor de </a:t>
            </a:r>
            <a:r>
              <a:rPr lang="nl-BE" sz="2300" u="sng" dirty="0">
                <a:solidFill>
                  <a:srgbClr val="FF0000"/>
                </a:solidFill>
              </a:rPr>
              <a:t>moderator of organisator</a:t>
            </a:r>
            <a:r>
              <a:rPr lang="nl-BE" sz="2300" dirty="0">
                <a:solidFill>
                  <a:srgbClr val="FF0000"/>
                </a:solidFill>
              </a:rPr>
              <a:t>.  Gelieve deze slide te verwijderen voor het overleg.</a:t>
            </a:r>
          </a:p>
          <a:p>
            <a:pPr marL="0" indent="0" algn="just" fontAlgn="base">
              <a:buNone/>
            </a:pPr>
            <a:endParaRPr lang="nl-NL" sz="1600" b="1" dirty="0"/>
          </a:p>
          <a:p>
            <a:pPr marL="0" indent="0" algn="just" fontAlgn="base">
              <a:buNone/>
            </a:pPr>
            <a:r>
              <a:rPr lang="nl-NL" b="1" dirty="0"/>
              <a:t>© Copyright Zorgzaam Leuven. </a:t>
            </a:r>
            <a:endParaRPr lang="nl-NL" dirty="0"/>
          </a:p>
          <a:p>
            <a:pPr marL="0" indent="0" algn="just" fontAlgn="base">
              <a:buNone/>
            </a:pPr>
            <a:r>
              <a:rPr lang="nl-NL" dirty="0"/>
              <a:t>Indien dit werk gebruikt wordt, dient u de bron met logo ‘Zorgzaam Leuven’ correct te vermelden. </a:t>
            </a:r>
          </a:p>
          <a:p>
            <a:pPr marL="0" indent="0" algn="just" fontAlgn="base">
              <a:buNone/>
            </a:pPr>
            <a:r>
              <a:rPr lang="nl-NL" dirty="0"/>
              <a:t>U mag gerust uw eigen logo toevoegen aan de presentatie. </a:t>
            </a:r>
          </a:p>
          <a:p>
            <a:pPr marL="0" indent="0" algn="just" fontAlgn="base">
              <a:buNone/>
            </a:pPr>
            <a:endParaRPr lang="nl-NL" dirty="0"/>
          </a:p>
          <a:p>
            <a:pPr marL="0" indent="0" algn="just" fontAlgn="base">
              <a:buNone/>
            </a:pPr>
            <a:r>
              <a:rPr lang="nl-NL" dirty="0"/>
              <a:t>Wij vragen u ook om kort even te laten weten dat u de presentatie gebruikt via </a:t>
            </a:r>
            <a:r>
              <a:rPr lang="nl-NL" dirty="0">
                <a:hlinkClick r:id="rId3"/>
              </a:rPr>
              <a:t>zorgzaamleuven@gmail.com</a:t>
            </a:r>
            <a:r>
              <a:rPr lang="nl-NL" dirty="0"/>
              <a:t> . Het gebruik is uiteraard volledig gratis. Wij zullen u enkel contacteren om wijzigingen of updates door te geven en eventueel om uw tevredenheid te bevragen. </a:t>
            </a:r>
          </a:p>
          <a:p>
            <a:pPr marL="0" indent="0" algn="just" fontAlgn="base">
              <a:buNone/>
            </a:pPr>
            <a:endParaRPr lang="nl-NL" dirty="0"/>
          </a:p>
          <a:p>
            <a:pPr marL="0" indent="0" algn="just" fontAlgn="base">
              <a:buNone/>
            </a:pPr>
            <a:r>
              <a:rPr lang="nl-NL" dirty="0"/>
              <a:t>Dank u!</a:t>
            </a:r>
          </a:p>
          <a:p>
            <a:pPr marL="0" indent="0" algn="just" fontAlgn="base">
              <a:buNone/>
            </a:pPr>
            <a:r>
              <a:rPr lang="nl-NL" dirty="0"/>
              <a:t>Team Zorgzaam Leuven</a:t>
            </a:r>
          </a:p>
          <a:p>
            <a:pPr marL="0" indent="0">
              <a:buNone/>
            </a:pPr>
            <a:endParaRPr lang="nl-BE" dirty="0"/>
          </a:p>
        </p:txBody>
      </p:sp>
      <p:pic>
        <p:nvPicPr>
          <p:cNvPr id="6" name="Graphic 5" descr="Klantbeoordeling">
            <a:extLst>
              <a:ext uri="{FF2B5EF4-FFF2-40B4-BE49-F238E27FC236}">
                <a16:creationId xmlns:a16="http://schemas.microsoft.com/office/drawing/2014/main" id="{231A429C-27DF-444C-B9D8-3B094D617F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7" name="Rechte verbindingslijn 6">
            <a:extLst>
              <a:ext uri="{FF2B5EF4-FFF2-40B4-BE49-F238E27FC236}">
                <a16:creationId xmlns:a16="http://schemas.microsoft.com/office/drawing/2014/main" id="{E6010ABF-717D-4E40-B5E2-A980315D9991}"/>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93D5E26F-76EA-4B3F-B416-5A538982D37F}"/>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2" descr="Zorgzaam Leuven | BAF">
            <a:extLst>
              <a:ext uri="{FF2B5EF4-FFF2-40B4-BE49-F238E27FC236}">
                <a16:creationId xmlns:a16="http://schemas.microsoft.com/office/drawing/2014/main" id="{0AD1D422-A4AE-4C48-93D5-837F81FF33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421" b="20084"/>
          <a:stretch/>
        </p:blipFill>
        <p:spPr bwMode="auto">
          <a:xfrm>
            <a:off x="6495796" y="5114824"/>
            <a:ext cx="4556166" cy="133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41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62633BB-A71C-41C8-9E84-423B6938E502}"/>
              </a:ext>
            </a:extLst>
          </p:cNvPr>
          <p:cNvPicPr>
            <a:picLocks noChangeAspect="1"/>
          </p:cNvPicPr>
          <p:nvPr/>
        </p:nvPicPr>
        <p:blipFill>
          <a:blip r:embed="rId3"/>
          <a:stretch>
            <a:fillRect/>
          </a:stretch>
        </p:blipFill>
        <p:spPr>
          <a:xfrm>
            <a:off x="9953625" y="507831"/>
            <a:ext cx="1489075" cy="1489075"/>
          </a:xfrm>
          <a:prstGeom prst="rect">
            <a:avLst/>
          </a:prstGeom>
        </p:spPr>
      </p:pic>
      <p:sp>
        <p:nvSpPr>
          <p:cNvPr id="9" name="Titel 1">
            <a:extLst>
              <a:ext uri="{FF2B5EF4-FFF2-40B4-BE49-F238E27FC236}">
                <a16:creationId xmlns:a16="http://schemas.microsoft.com/office/drawing/2014/main" id="{98B54DB9-423B-489C-8B3E-C1410DFA128E}"/>
              </a:ext>
            </a:extLst>
          </p:cNvPr>
          <p:cNvSpPr txBox="1">
            <a:spLocks/>
          </p:cNvSpPr>
          <p:nvPr/>
        </p:nvSpPr>
        <p:spPr>
          <a:xfrm>
            <a:off x="622300" y="151289"/>
            <a:ext cx="10515600" cy="1460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buClrTx/>
              <a:buFontTx/>
            </a:pPr>
            <a:r>
              <a:rPr lang="nl-BE" sz="3200" b="1" dirty="0"/>
              <a:t>Rolverheldering bij COVID-19 vaccinatie</a:t>
            </a:r>
            <a:br>
              <a:rPr lang="nl-BE" sz="3200" dirty="0"/>
            </a:br>
            <a:r>
              <a:rPr lang="nl-BE" sz="3200" dirty="0"/>
              <a:t>Algemeen voor de </a:t>
            </a:r>
            <a:r>
              <a:rPr lang="nl-BE" sz="3200" b="1" dirty="0"/>
              <a:t>hele </a:t>
            </a:r>
            <a:r>
              <a:rPr lang="nl-BE" sz="3200" b="1" u="sng" dirty="0"/>
              <a:t>eerste lijn</a:t>
            </a:r>
          </a:p>
        </p:txBody>
      </p:sp>
      <p:pic>
        <p:nvPicPr>
          <p:cNvPr id="13" name="Graphic 12" descr="Klantbeoordeling">
            <a:extLst>
              <a:ext uri="{FF2B5EF4-FFF2-40B4-BE49-F238E27FC236}">
                <a16:creationId xmlns:a16="http://schemas.microsoft.com/office/drawing/2014/main" id="{809EF2E4-05C6-4D77-AEDE-2658476825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14" name="Rechte verbindingslijn 13">
            <a:extLst>
              <a:ext uri="{FF2B5EF4-FFF2-40B4-BE49-F238E27FC236}">
                <a16:creationId xmlns:a16="http://schemas.microsoft.com/office/drawing/2014/main" id="{74366F05-6BF4-40AE-9EBF-5EC124504093}"/>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687B6938-E6C3-4503-B39A-89F3D0C59F0E}"/>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FF48A7EF-2CF1-4C0C-8718-D8F837DB7962}"/>
              </a:ext>
            </a:extLst>
          </p:cNvPr>
          <p:cNvGraphicFramePr/>
          <p:nvPr>
            <p:extLst>
              <p:ext uri="{D42A27DB-BD31-4B8C-83A1-F6EECF244321}">
                <p14:modId xmlns:p14="http://schemas.microsoft.com/office/powerpoint/2010/main" val="180247001"/>
              </p:ext>
            </p:extLst>
          </p:nvPr>
        </p:nvGraphicFramePr>
        <p:xfrm>
          <a:off x="547687" y="1475287"/>
          <a:ext cx="10664825" cy="44950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9837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FB46CA44-4D83-4B45-94F6-4A6C307D2059}"/>
              </a:ext>
            </a:extLst>
          </p:cNvPr>
          <p:cNvSpPr/>
          <p:nvPr/>
        </p:nvSpPr>
        <p:spPr>
          <a:xfrm>
            <a:off x="2826098" y="2742674"/>
            <a:ext cx="6775101" cy="3200925"/>
          </a:xfrm>
          <a:prstGeom prst="roundRect">
            <a:avLst/>
          </a:prstGeom>
          <a:noFill/>
          <a:ln w="38100">
            <a:solidFill>
              <a:srgbClr val="FF5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Titel 1">
            <a:extLst>
              <a:ext uri="{FF2B5EF4-FFF2-40B4-BE49-F238E27FC236}">
                <a16:creationId xmlns:a16="http://schemas.microsoft.com/office/drawing/2014/main" id="{C924A224-9EA5-4AC3-A8C7-924EFB047682}"/>
              </a:ext>
            </a:extLst>
          </p:cNvPr>
          <p:cNvSpPr>
            <a:spLocks noGrp="1"/>
          </p:cNvSpPr>
          <p:nvPr>
            <p:ph type="title"/>
          </p:nvPr>
        </p:nvSpPr>
        <p:spPr>
          <a:xfrm>
            <a:off x="955848" y="404020"/>
            <a:ext cx="10515600" cy="1054601"/>
          </a:xfrm>
        </p:spPr>
        <p:txBody>
          <a:bodyPr>
            <a:normAutofit fontScale="90000"/>
          </a:bodyPr>
          <a:lstStyle/>
          <a:p>
            <a:pPr algn="ctr">
              <a:lnSpc>
                <a:spcPct val="150000"/>
              </a:lnSpc>
            </a:pPr>
            <a:r>
              <a:rPr lang="nl-BE" sz="3600" b="1" dirty="0"/>
              <a:t>Rolverheldering</a:t>
            </a:r>
            <a:br>
              <a:rPr lang="nl-BE" sz="3600" dirty="0"/>
            </a:br>
            <a:r>
              <a:rPr lang="nl-BE" sz="3600" dirty="0"/>
              <a:t>Rol van een </a:t>
            </a:r>
            <a:r>
              <a:rPr lang="nl-BE" sz="3600" b="1" u="sng" dirty="0"/>
              <a:t>huisarts </a:t>
            </a:r>
            <a:r>
              <a:rPr lang="nl-BE" sz="3600" dirty="0"/>
              <a:t>in de eerstelijn bij COVID-19 vaccinatie </a:t>
            </a:r>
            <a:endParaRPr lang="nl-BE" sz="3600" b="1" dirty="0"/>
          </a:p>
        </p:txBody>
      </p:sp>
      <p:sp>
        <p:nvSpPr>
          <p:cNvPr id="9" name="Tijdelijke aanduiding voor inhoud 2">
            <a:extLst>
              <a:ext uri="{FF2B5EF4-FFF2-40B4-BE49-F238E27FC236}">
                <a16:creationId xmlns:a16="http://schemas.microsoft.com/office/drawing/2014/main" id="{722EAAFA-09C5-45BC-B39B-828F917DC7E5}"/>
              </a:ext>
            </a:extLst>
          </p:cNvPr>
          <p:cNvSpPr>
            <a:spLocks noGrp="1"/>
          </p:cNvSpPr>
          <p:nvPr>
            <p:ph idx="1"/>
          </p:nvPr>
        </p:nvSpPr>
        <p:spPr>
          <a:xfrm>
            <a:off x="4067355" y="2742675"/>
            <a:ext cx="5533844" cy="2984357"/>
          </a:xfrm>
        </p:spPr>
        <p:txBody>
          <a:bodyPr>
            <a:normAutofit/>
          </a:bodyPr>
          <a:lstStyle/>
          <a:p>
            <a:pPr marL="514350" indent="-514350">
              <a:lnSpc>
                <a:spcPct val="150000"/>
              </a:lnSpc>
              <a:buFont typeface="+mj-lt"/>
              <a:buAutoNum type="arabicPeriod"/>
            </a:pPr>
            <a:r>
              <a:rPr lang="nl-BE" sz="3200" dirty="0"/>
              <a:t>Populatiemanagement</a:t>
            </a:r>
          </a:p>
          <a:p>
            <a:pPr marL="514350" indent="-514350">
              <a:lnSpc>
                <a:spcPct val="150000"/>
              </a:lnSpc>
              <a:buFont typeface="+mj-lt"/>
              <a:buAutoNum type="arabicPeriod"/>
            </a:pPr>
            <a:r>
              <a:rPr lang="nl-BE" sz="3200" dirty="0"/>
              <a:t>Sensibilisatie</a:t>
            </a:r>
          </a:p>
          <a:p>
            <a:pPr marL="514350" indent="-514350">
              <a:lnSpc>
                <a:spcPct val="150000"/>
              </a:lnSpc>
              <a:buFont typeface="+mj-lt"/>
              <a:buAutoNum type="arabicPeriod"/>
            </a:pPr>
            <a:r>
              <a:rPr lang="nl-BE" sz="3200" dirty="0"/>
              <a:t>Farmacovigilantie  </a:t>
            </a:r>
          </a:p>
        </p:txBody>
      </p:sp>
      <p:pic>
        <p:nvPicPr>
          <p:cNvPr id="6" name="Afbeelding 5">
            <a:extLst>
              <a:ext uri="{FF2B5EF4-FFF2-40B4-BE49-F238E27FC236}">
                <a16:creationId xmlns:a16="http://schemas.microsoft.com/office/drawing/2014/main" id="{E81BD3BA-5E8B-4B3D-B01E-D61F5B9319C6}"/>
              </a:ext>
            </a:extLst>
          </p:cNvPr>
          <p:cNvPicPr>
            <a:picLocks noChangeAspect="1"/>
          </p:cNvPicPr>
          <p:nvPr/>
        </p:nvPicPr>
        <p:blipFill>
          <a:blip r:embed="rId3"/>
          <a:stretch>
            <a:fillRect/>
          </a:stretch>
        </p:blipFill>
        <p:spPr>
          <a:xfrm>
            <a:off x="1942741" y="2029627"/>
            <a:ext cx="1594543" cy="1594543"/>
          </a:xfrm>
          <a:prstGeom prst="rect">
            <a:avLst/>
          </a:prstGeom>
        </p:spPr>
      </p:pic>
      <p:pic>
        <p:nvPicPr>
          <p:cNvPr id="8" name="Graphic 7" descr="Klantbeoordeling">
            <a:extLst>
              <a:ext uri="{FF2B5EF4-FFF2-40B4-BE49-F238E27FC236}">
                <a16:creationId xmlns:a16="http://schemas.microsoft.com/office/drawing/2014/main" id="{D6B5A26F-87A3-4F3F-9AB7-29234093A5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10" name="Rechte verbindingslijn 9">
            <a:extLst>
              <a:ext uri="{FF2B5EF4-FFF2-40B4-BE49-F238E27FC236}">
                <a16:creationId xmlns:a16="http://schemas.microsoft.com/office/drawing/2014/main" id="{6333A452-0DFB-463B-91BF-C2053D1F4E72}"/>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1BC55172-A428-47A1-BDFF-6E53F394DCAD}"/>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0E1FE695-F84E-4591-9780-D32F21BDF6E6}"/>
              </a:ext>
            </a:extLst>
          </p:cNvPr>
          <p:cNvSpPr txBox="1"/>
          <p:nvPr/>
        </p:nvSpPr>
        <p:spPr>
          <a:xfrm>
            <a:off x="8490284" y="6302289"/>
            <a:ext cx="3505199" cy="307777"/>
          </a:xfrm>
          <a:prstGeom prst="rect">
            <a:avLst/>
          </a:prstGeom>
          <a:noFill/>
        </p:spPr>
        <p:txBody>
          <a:bodyPr wrap="square" rtlCol="0">
            <a:spAutoFit/>
          </a:bodyPr>
          <a:lstStyle/>
          <a:p>
            <a:r>
              <a:rPr lang="nl-BE" dirty="0"/>
              <a:t>https://www.fagg.be/nl/bijwerking</a:t>
            </a:r>
          </a:p>
        </p:txBody>
      </p:sp>
    </p:spTree>
    <p:extLst>
      <p:ext uri="{BB962C8B-B14F-4D97-AF65-F5344CB8AC3E}">
        <p14:creationId xmlns:p14="http://schemas.microsoft.com/office/powerpoint/2010/main" val="214421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6036A-9D7A-4E89-981F-94622BF397CF}"/>
              </a:ext>
            </a:extLst>
          </p:cNvPr>
          <p:cNvSpPr>
            <a:spLocks noGrp="1"/>
          </p:cNvSpPr>
          <p:nvPr>
            <p:ph type="title"/>
          </p:nvPr>
        </p:nvSpPr>
        <p:spPr>
          <a:xfrm>
            <a:off x="838200" y="425283"/>
            <a:ext cx="10515600" cy="597401"/>
          </a:xfrm>
        </p:spPr>
        <p:txBody>
          <a:bodyPr>
            <a:normAutofit/>
          </a:bodyPr>
          <a:lstStyle/>
          <a:p>
            <a:r>
              <a:rPr lang="nl-BE" sz="3600" dirty="0"/>
              <a:t>Werking query’s?</a:t>
            </a:r>
          </a:p>
        </p:txBody>
      </p:sp>
      <p:sp>
        <p:nvSpPr>
          <p:cNvPr id="3" name="Tijdelijke aanduiding voor inhoud 2">
            <a:extLst>
              <a:ext uri="{FF2B5EF4-FFF2-40B4-BE49-F238E27FC236}">
                <a16:creationId xmlns:a16="http://schemas.microsoft.com/office/drawing/2014/main" id="{6D5B9418-D2F5-43C3-9CD6-9CD272F4016C}"/>
              </a:ext>
            </a:extLst>
          </p:cNvPr>
          <p:cNvSpPr>
            <a:spLocks noGrp="1"/>
          </p:cNvSpPr>
          <p:nvPr>
            <p:ph idx="1"/>
          </p:nvPr>
        </p:nvSpPr>
        <p:spPr>
          <a:xfrm>
            <a:off x="838200" y="1356392"/>
            <a:ext cx="10515600" cy="4714207"/>
          </a:xfrm>
        </p:spPr>
        <p:txBody>
          <a:bodyPr>
            <a:normAutofit fontScale="92500" lnSpcReduction="10000"/>
          </a:bodyPr>
          <a:lstStyle/>
          <a:p>
            <a:pPr marL="0" indent="0">
              <a:buNone/>
            </a:pPr>
            <a:r>
              <a:rPr lang="nl-BE" sz="2600" dirty="0" err="1"/>
              <a:t>Domus</a:t>
            </a:r>
            <a:r>
              <a:rPr lang="nl-BE" sz="2600" dirty="0"/>
              <a:t> </a:t>
            </a:r>
            <a:r>
              <a:rPr lang="nl-BE" sz="2600" dirty="0" err="1"/>
              <a:t>Medica</a:t>
            </a:r>
            <a:r>
              <a:rPr lang="nl-BE" sz="2600" dirty="0"/>
              <a:t> </a:t>
            </a:r>
            <a:r>
              <a:rPr lang="nl-NL" sz="2600" dirty="0" err="1"/>
              <a:t>webinar</a:t>
            </a:r>
            <a:r>
              <a:rPr lang="nl-NL" sz="2600" dirty="0"/>
              <a:t>: </a:t>
            </a:r>
          </a:p>
          <a:p>
            <a:pPr marL="0" indent="0">
              <a:buNone/>
            </a:pPr>
            <a:r>
              <a:rPr lang="nl-NL" sz="2600" dirty="0"/>
              <a:t>“Wat moet de huisarts doen bij het uitnodigen van prioritaire doelgroepen voor de coronavaccinaties?”</a:t>
            </a:r>
          </a:p>
          <a:p>
            <a:pPr marL="0" indent="0">
              <a:buNone/>
            </a:pPr>
            <a:r>
              <a:rPr lang="nl-NL" sz="2600" dirty="0"/>
              <a:t>Link: </a:t>
            </a:r>
            <a:r>
              <a:rPr lang="nl-NL" sz="2600" u="sng" dirty="0">
                <a:solidFill>
                  <a:schemeClr val="accent1"/>
                </a:solidFill>
                <a:hlinkClick r:id="rId3"/>
              </a:rPr>
              <a:t>https://www.youtube.com/watch?v=P1_jI_6_zVM&amp;feature=emb_logo</a:t>
            </a:r>
            <a:endParaRPr lang="nl-NL" sz="2600" u="sng" dirty="0">
              <a:solidFill>
                <a:schemeClr val="accent1"/>
              </a:solidFill>
            </a:endParaRPr>
          </a:p>
          <a:p>
            <a:pPr marL="0" indent="0">
              <a:lnSpc>
                <a:spcPct val="150000"/>
              </a:lnSpc>
              <a:buNone/>
            </a:pPr>
            <a:r>
              <a:rPr lang="nl-NL" sz="2600" dirty="0"/>
              <a:t>Principe query = beslisboom</a:t>
            </a:r>
          </a:p>
          <a:p>
            <a:pPr marL="0" indent="0">
              <a:lnSpc>
                <a:spcPct val="150000"/>
              </a:lnSpc>
              <a:buNone/>
            </a:pPr>
            <a:r>
              <a:rPr lang="nl-NL" sz="2600" dirty="0"/>
              <a:t>Werking, heel beknopt:</a:t>
            </a:r>
          </a:p>
          <a:p>
            <a:pPr marL="457200" indent="-457200">
              <a:buFont typeface="+mj-lt"/>
              <a:buAutoNum type="arabicPeriod"/>
            </a:pPr>
            <a:r>
              <a:rPr lang="nl-NL" sz="2600" dirty="0"/>
              <a:t>Query’s beschikbaar in de meeste softwarepakketten vanaf 15/02. Arts drukt op een knop, query voert een selectie van patiënten uit.</a:t>
            </a:r>
          </a:p>
          <a:p>
            <a:pPr marL="457200" indent="-457200">
              <a:buFont typeface="+mj-lt"/>
              <a:buAutoNum type="arabicPeriod"/>
            </a:pPr>
            <a:r>
              <a:rPr lang="nl-NL" sz="2600" dirty="0"/>
              <a:t>Arts moet deze lijst bestuderen, en bevestigen en indien nodig patiënten eruit halen.</a:t>
            </a:r>
          </a:p>
          <a:p>
            <a:pPr marL="457200" indent="-457200">
              <a:buFont typeface="+mj-lt"/>
              <a:buAutoNum type="arabicPeriod"/>
            </a:pPr>
            <a:r>
              <a:rPr lang="nl-NL" sz="2600" dirty="0"/>
              <a:t>Arts stuurt deze lijst door naar de Federale Overheid.</a:t>
            </a:r>
          </a:p>
          <a:p>
            <a:pPr marL="0" indent="0">
              <a:buNone/>
            </a:pPr>
            <a:endParaRPr lang="nl-NL" sz="2400" dirty="0"/>
          </a:p>
          <a:p>
            <a:pPr marL="0" indent="0">
              <a:buNone/>
            </a:pPr>
            <a:endParaRPr lang="nl-BE" dirty="0"/>
          </a:p>
        </p:txBody>
      </p:sp>
      <p:pic>
        <p:nvPicPr>
          <p:cNvPr id="4" name="Afbeelding 3">
            <a:extLst>
              <a:ext uri="{FF2B5EF4-FFF2-40B4-BE49-F238E27FC236}">
                <a16:creationId xmlns:a16="http://schemas.microsoft.com/office/drawing/2014/main" id="{AEA2A2E6-DBE6-46EF-8908-76DE243EE78F}"/>
              </a:ext>
            </a:extLst>
          </p:cNvPr>
          <p:cNvPicPr>
            <a:picLocks noChangeAspect="1"/>
          </p:cNvPicPr>
          <p:nvPr/>
        </p:nvPicPr>
        <p:blipFill>
          <a:blip r:embed="rId4"/>
          <a:stretch>
            <a:fillRect/>
          </a:stretch>
        </p:blipFill>
        <p:spPr>
          <a:xfrm>
            <a:off x="10853157" y="522041"/>
            <a:ext cx="1001286" cy="1001286"/>
          </a:xfrm>
          <a:prstGeom prst="rect">
            <a:avLst/>
          </a:prstGeom>
        </p:spPr>
      </p:pic>
      <p:pic>
        <p:nvPicPr>
          <p:cNvPr id="5" name="Graphic 4" descr="Klantbeoordeling">
            <a:extLst>
              <a:ext uri="{FF2B5EF4-FFF2-40B4-BE49-F238E27FC236}">
                <a16:creationId xmlns:a16="http://schemas.microsoft.com/office/drawing/2014/main" id="{00B585E4-8327-4CEB-B239-56221484F0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14100" y="5842397"/>
            <a:ext cx="914400" cy="914400"/>
          </a:xfrm>
          <a:prstGeom prst="rect">
            <a:avLst/>
          </a:prstGeom>
        </p:spPr>
      </p:pic>
      <p:cxnSp>
        <p:nvCxnSpPr>
          <p:cNvPr id="6" name="Rechte verbindingslijn 5">
            <a:extLst>
              <a:ext uri="{FF2B5EF4-FFF2-40B4-BE49-F238E27FC236}">
                <a16:creationId xmlns:a16="http://schemas.microsoft.com/office/drawing/2014/main" id="{12C9E0FE-80E5-41D6-8EC8-3375A776ABDC}"/>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F41BDD58-1AAE-455D-ABA8-D892C7E72089}"/>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453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950A6E91-F369-4C36-AF69-8D6460FCE3A2}"/>
              </a:ext>
            </a:extLst>
          </p:cNvPr>
          <p:cNvSpPr/>
          <p:nvPr/>
        </p:nvSpPr>
        <p:spPr>
          <a:xfrm>
            <a:off x="2826098" y="2742675"/>
            <a:ext cx="6775101" cy="2797868"/>
          </a:xfrm>
          <a:prstGeom prst="roundRect">
            <a:avLst/>
          </a:prstGeom>
          <a:noFill/>
          <a:ln w="57150">
            <a:solidFill>
              <a:srgbClr val="BBE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D88BD73E-4AEE-4EFF-B78F-71C57BFFE714}"/>
              </a:ext>
            </a:extLst>
          </p:cNvPr>
          <p:cNvSpPr>
            <a:spLocks noGrp="1"/>
          </p:cNvSpPr>
          <p:nvPr>
            <p:ph type="title"/>
          </p:nvPr>
        </p:nvSpPr>
        <p:spPr>
          <a:xfrm>
            <a:off x="838200" y="365125"/>
            <a:ext cx="10515600" cy="1054601"/>
          </a:xfrm>
        </p:spPr>
        <p:txBody>
          <a:bodyPr>
            <a:normAutofit fontScale="90000"/>
          </a:bodyPr>
          <a:lstStyle/>
          <a:p>
            <a:pPr algn="ctr">
              <a:lnSpc>
                <a:spcPct val="150000"/>
              </a:lnSpc>
            </a:pPr>
            <a:r>
              <a:rPr lang="nl-BE" sz="3600" b="1" dirty="0"/>
              <a:t>Rolverheldering</a:t>
            </a:r>
            <a:br>
              <a:rPr lang="nl-BE" sz="3600" dirty="0"/>
            </a:br>
            <a:r>
              <a:rPr lang="nl-BE" sz="3600" dirty="0"/>
              <a:t>Rol </a:t>
            </a:r>
            <a:r>
              <a:rPr lang="nl-BE" sz="3600" b="1" u="sng" dirty="0"/>
              <a:t>apotheker</a:t>
            </a:r>
            <a:r>
              <a:rPr lang="nl-BE" sz="3600" b="1" dirty="0"/>
              <a:t> </a:t>
            </a:r>
            <a:r>
              <a:rPr lang="nl-BE" sz="3600" dirty="0"/>
              <a:t>in de eerstelijn bij COVID-19 vaccinatie </a:t>
            </a:r>
            <a:endParaRPr lang="nl-BE" sz="3600" b="1" dirty="0"/>
          </a:p>
        </p:txBody>
      </p:sp>
      <p:sp>
        <p:nvSpPr>
          <p:cNvPr id="3" name="Tijdelijke aanduiding voor inhoud 2">
            <a:extLst>
              <a:ext uri="{FF2B5EF4-FFF2-40B4-BE49-F238E27FC236}">
                <a16:creationId xmlns:a16="http://schemas.microsoft.com/office/drawing/2014/main" id="{ECCFC7BB-7DC2-465D-809B-C80595527BA6}"/>
              </a:ext>
            </a:extLst>
          </p:cNvPr>
          <p:cNvSpPr>
            <a:spLocks noGrp="1"/>
          </p:cNvSpPr>
          <p:nvPr>
            <p:ph idx="1"/>
          </p:nvPr>
        </p:nvSpPr>
        <p:spPr>
          <a:xfrm>
            <a:off x="4452367" y="2742675"/>
            <a:ext cx="4222402" cy="2533171"/>
          </a:xfrm>
        </p:spPr>
        <p:txBody>
          <a:bodyPr>
            <a:normAutofit/>
          </a:bodyPr>
          <a:lstStyle/>
          <a:p>
            <a:pPr marL="514350" indent="-514350">
              <a:lnSpc>
                <a:spcPct val="150000"/>
              </a:lnSpc>
              <a:buFont typeface="+mj-lt"/>
              <a:buAutoNum type="arabicPeriod"/>
            </a:pPr>
            <a:r>
              <a:rPr lang="nl-BE" sz="3200" dirty="0"/>
              <a:t>Sensibilisatie  </a:t>
            </a:r>
          </a:p>
          <a:p>
            <a:pPr marL="514350" indent="-514350">
              <a:lnSpc>
                <a:spcPct val="150000"/>
              </a:lnSpc>
              <a:buFont typeface="+mj-lt"/>
              <a:buAutoNum type="arabicPeriod"/>
            </a:pPr>
            <a:r>
              <a:rPr lang="nl-BE" sz="3200" dirty="0"/>
              <a:t>Ondersteuning </a:t>
            </a:r>
          </a:p>
          <a:p>
            <a:pPr marL="514350" indent="-514350">
              <a:lnSpc>
                <a:spcPct val="150000"/>
              </a:lnSpc>
              <a:buFont typeface="+mj-lt"/>
              <a:buAutoNum type="arabicPeriod"/>
            </a:pPr>
            <a:r>
              <a:rPr lang="nl-BE" sz="3200" dirty="0"/>
              <a:t>Farmacovigilantie</a:t>
            </a:r>
          </a:p>
        </p:txBody>
      </p:sp>
      <p:pic>
        <p:nvPicPr>
          <p:cNvPr id="4" name="Afbeelding 3">
            <a:extLst>
              <a:ext uri="{FF2B5EF4-FFF2-40B4-BE49-F238E27FC236}">
                <a16:creationId xmlns:a16="http://schemas.microsoft.com/office/drawing/2014/main" id="{D756078B-B36B-41D0-8D00-153B6D28831C}"/>
              </a:ext>
            </a:extLst>
          </p:cNvPr>
          <p:cNvPicPr>
            <a:picLocks noChangeAspect="1"/>
          </p:cNvPicPr>
          <p:nvPr/>
        </p:nvPicPr>
        <p:blipFill>
          <a:blip r:embed="rId3"/>
          <a:stretch>
            <a:fillRect/>
          </a:stretch>
        </p:blipFill>
        <p:spPr>
          <a:xfrm>
            <a:off x="2203465" y="2015289"/>
            <a:ext cx="1816768" cy="1816768"/>
          </a:xfrm>
          <a:prstGeom prst="rect">
            <a:avLst/>
          </a:prstGeom>
        </p:spPr>
      </p:pic>
      <p:pic>
        <p:nvPicPr>
          <p:cNvPr id="6" name="Graphic 5" descr="Klantbeoordeling">
            <a:extLst>
              <a:ext uri="{FF2B5EF4-FFF2-40B4-BE49-F238E27FC236}">
                <a16:creationId xmlns:a16="http://schemas.microsoft.com/office/drawing/2014/main" id="{059B4B67-4EF4-444E-94E9-01A7A11E2E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7" name="Rechte verbindingslijn 6">
            <a:extLst>
              <a:ext uri="{FF2B5EF4-FFF2-40B4-BE49-F238E27FC236}">
                <a16:creationId xmlns:a16="http://schemas.microsoft.com/office/drawing/2014/main" id="{BCAF58F9-DC28-4498-8255-4B035EC38FAE}"/>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B9418462-4521-4A4C-A586-EA2264D27389}"/>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265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Afbeelding 38">
            <a:extLst>
              <a:ext uri="{FF2B5EF4-FFF2-40B4-BE49-F238E27FC236}">
                <a16:creationId xmlns:a16="http://schemas.microsoft.com/office/drawing/2014/main" id="{AF94E877-663C-4BFF-9B98-278A2E514B7D}"/>
              </a:ext>
            </a:extLst>
          </p:cNvPr>
          <p:cNvPicPr>
            <a:picLocks noChangeAspect="1"/>
          </p:cNvPicPr>
          <p:nvPr/>
        </p:nvPicPr>
        <p:blipFill>
          <a:blip r:embed="rId3"/>
          <a:stretch>
            <a:fillRect/>
          </a:stretch>
        </p:blipFill>
        <p:spPr>
          <a:xfrm>
            <a:off x="107016" y="110549"/>
            <a:ext cx="3871296" cy="493819"/>
          </a:xfrm>
          <a:prstGeom prst="rect">
            <a:avLst/>
          </a:prstGeom>
        </p:spPr>
      </p:pic>
      <p:grpSp>
        <p:nvGrpSpPr>
          <p:cNvPr id="27" name="Groep 26">
            <a:extLst>
              <a:ext uri="{FF2B5EF4-FFF2-40B4-BE49-F238E27FC236}">
                <a16:creationId xmlns:a16="http://schemas.microsoft.com/office/drawing/2014/main" id="{15A7E7D2-E857-4467-A09A-9A93BF04AAB8}"/>
              </a:ext>
            </a:extLst>
          </p:cNvPr>
          <p:cNvGrpSpPr/>
          <p:nvPr/>
        </p:nvGrpSpPr>
        <p:grpSpPr>
          <a:xfrm>
            <a:off x="258446" y="728792"/>
            <a:ext cx="11129401" cy="4905923"/>
            <a:chOff x="134375" y="1479716"/>
            <a:chExt cx="11129401" cy="4905923"/>
          </a:xfrm>
        </p:grpSpPr>
        <p:cxnSp>
          <p:nvCxnSpPr>
            <p:cNvPr id="38" name="Rechte verbindingslijn met pijl 37">
              <a:extLst>
                <a:ext uri="{FF2B5EF4-FFF2-40B4-BE49-F238E27FC236}">
                  <a16:creationId xmlns:a16="http://schemas.microsoft.com/office/drawing/2014/main" id="{64A06E5F-DF14-41F5-839C-F6A84DB18B22}"/>
                </a:ext>
              </a:extLst>
            </p:cNvPr>
            <p:cNvCxnSpPr>
              <a:cxnSpLocks/>
            </p:cNvCxnSpPr>
            <p:nvPr/>
          </p:nvCxnSpPr>
          <p:spPr>
            <a:xfrm>
              <a:off x="4892880" y="2273733"/>
              <a:ext cx="652904" cy="190710"/>
            </a:xfrm>
            <a:prstGeom prst="straightConnector1">
              <a:avLst/>
            </a:prstGeom>
            <a:solidFill>
              <a:srgbClr val="FFC000"/>
            </a:solidFill>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D8F773A6-E78E-489D-96F0-A8CF29167716}"/>
                </a:ext>
              </a:extLst>
            </p:cNvPr>
            <p:cNvSpPr txBox="1"/>
            <p:nvPr/>
          </p:nvSpPr>
          <p:spPr>
            <a:xfrm>
              <a:off x="5179463" y="1901122"/>
              <a:ext cx="440328" cy="369332"/>
            </a:xfrm>
            <a:prstGeom prst="rect">
              <a:avLst/>
            </a:prstGeom>
            <a:noFill/>
          </p:spPr>
          <p:txBody>
            <a:bodyPr wrap="square" rtlCol="0">
              <a:spAutoFit/>
            </a:bodyPr>
            <a:lstStyle/>
            <a:p>
              <a:r>
                <a:rPr lang="nl-BE" dirty="0"/>
                <a:t>of</a:t>
              </a:r>
            </a:p>
          </p:txBody>
        </p:sp>
        <p:sp>
          <p:nvSpPr>
            <p:cNvPr id="55" name="Tekstvak 54">
              <a:extLst>
                <a:ext uri="{FF2B5EF4-FFF2-40B4-BE49-F238E27FC236}">
                  <a16:creationId xmlns:a16="http://schemas.microsoft.com/office/drawing/2014/main" id="{19C4E028-6A85-40DB-A513-BBBF38A9F836}"/>
                </a:ext>
              </a:extLst>
            </p:cNvPr>
            <p:cNvSpPr txBox="1"/>
            <p:nvPr/>
          </p:nvSpPr>
          <p:spPr>
            <a:xfrm>
              <a:off x="2986302" y="2925569"/>
              <a:ext cx="934837" cy="369332"/>
            </a:xfrm>
            <a:prstGeom prst="rect">
              <a:avLst/>
            </a:prstGeom>
            <a:noFill/>
          </p:spPr>
          <p:txBody>
            <a:bodyPr wrap="square" rtlCol="0">
              <a:spAutoFit/>
            </a:bodyPr>
            <a:lstStyle/>
            <a:p>
              <a:r>
                <a:rPr lang="nl-BE" dirty="0">
                  <a:solidFill>
                    <a:srgbClr val="00B050"/>
                  </a:solidFill>
                </a:rPr>
                <a:t>pop-up</a:t>
              </a:r>
            </a:p>
          </p:txBody>
        </p:sp>
        <p:grpSp>
          <p:nvGrpSpPr>
            <p:cNvPr id="24" name="Groep 23">
              <a:extLst>
                <a:ext uri="{FF2B5EF4-FFF2-40B4-BE49-F238E27FC236}">
                  <a16:creationId xmlns:a16="http://schemas.microsoft.com/office/drawing/2014/main" id="{5736AB6F-4156-4EB4-A5EF-7F99244C8339}"/>
                </a:ext>
              </a:extLst>
            </p:cNvPr>
            <p:cNvGrpSpPr/>
            <p:nvPr/>
          </p:nvGrpSpPr>
          <p:grpSpPr>
            <a:xfrm>
              <a:off x="134375" y="1479716"/>
              <a:ext cx="11129401" cy="4905923"/>
              <a:chOff x="-190327" y="1847098"/>
              <a:chExt cx="11129401" cy="4905923"/>
            </a:xfrm>
          </p:grpSpPr>
          <p:sp>
            <p:nvSpPr>
              <p:cNvPr id="21" name="Pijl: rechts 20">
                <a:extLst>
                  <a:ext uri="{FF2B5EF4-FFF2-40B4-BE49-F238E27FC236}">
                    <a16:creationId xmlns:a16="http://schemas.microsoft.com/office/drawing/2014/main" id="{AC211A45-ED13-48C5-8645-DED73C3D1F3B}"/>
                  </a:ext>
                </a:extLst>
              </p:cNvPr>
              <p:cNvSpPr/>
              <p:nvPr/>
            </p:nvSpPr>
            <p:spPr>
              <a:xfrm>
                <a:off x="585069" y="3197919"/>
                <a:ext cx="376966" cy="210657"/>
              </a:xfrm>
              <a:prstGeom prst="rightArrow">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6" name="Groep 25">
                <a:extLst>
                  <a:ext uri="{FF2B5EF4-FFF2-40B4-BE49-F238E27FC236}">
                    <a16:creationId xmlns:a16="http://schemas.microsoft.com/office/drawing/2014/main" id="{9D330E4B-FAB0-4122-A228-AE071A82BE47}"/>
                  </a:ext>
                </a:extLst>
              </p:cNvPr>
              <p:cNvGrpSpPr/>
              <p:nvPr/>
            </p:nvGrpSpPr>
            <p:grpSpPr>
              <a:xfrm>
                <a:off x="-190327" y="2792862"/>
                <a:ext cx="914400" cy="914400"/>
                <a:chOff x="1066800" y="1035844"/>
                <a:chExt cx="914400" cy="914400"/>
              </a:xfrm>
            </p:grpSpPr>
            <p:pic>
              <p:nvPicPr>
                <p:cNvPr id="5" name="Graphic 4" descr="Man met effen opvulling">
                  <a:extLst>
                    <a:ext uri="{FF2B5EF4-FFF2-40B4-BE49-F238E27FC236}">
                      <a16:creationId xmlns:a16="http://schemas.microsoft.com/office/drawing/2014/main" id="{E7002070-AE1E-4F99-92CF-A29D42649A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800" y="1035844"/>
                  <a:ext cx="914400" cy="914400"/>
                </a:xfrm>
                <a:prstGeom prst="rect">
                  <a:avLst/>
                </a:prstGeom>
              </p:spPr>
            </p:pic>
            <p:pic>
              <p:nvPicPr>
                <p:cNvPr id="25" name="Graphic 24" descr="Hart met effen opvulling">
                  <a:extLst>
                    <a:ext uri="{FF2B5EF4-FFF2-40B4-BE49-F238E27FC236}">
                      <a16:creationId xmlns:a16="http://schemas.microsoft.com/office/drawing/2014/main" id="{937EE30E-B49B-4E8C-8022-DD053D37CC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57908" y="1239525"/>
                  <a:ext cx="332183" cy="332183"/>
                </a:xfrm>
                <a:prstGeom prst="rect">
                  <a:avLst/>
                </a:prstGeom>
              </p:spPr>
            </p:pic>
          </p:grpSp>
          <p:grpSp>
            <p:nvGrpSpPr>
              <p:cNvPr id="13" name="Groep 12">
                <a:extLst>
                  <a:ext uri="{FF2B5EF4-FFF2-40B4-BE49-F238E27FC236}">
                    <a16:creationId xmlns:a16="http://schemas.microsoft.com/office/drawing/2014/main" id="{609A4A4F-C977-4D8A-ACE5-9329AA6D4B04}"/>
                  </a:ext>
                </a:extLst>
              </p:cNvPr>
              <p:cNvGrpSpPr/>
              <p:nvPr/>
            </p:nvGrpSpPr>
            <p:grpSpPr>
              <a:xfrm>
                <a:off x="1012484" y="2453857"/>
                <a:ext cx="1396380" cy="1429153"/>
                <a:chOff x="3236118" y="2050270"/>
                <a:chExt cx="2286000" cy="2021681"/>
              </a:xfrm>
            </p:grpSpPr>
            <p:cxnSp>
              <p:nvCxnSpPr>
                <p:cNvPr id="12" name="Rechte verbindingslijn 11">
                  <a:extLst>
                    <a:ext uri="{FF2B5EF4-FFF2-40B4-BE49-F238E27FC236}">
                      <a16:creationId xmlns:a16="http://schemas.microsoft.com/office/drawing/2014/main" id="{93DDE19E-B3B0-449B-AAC0-E4A8C76C6AE5}"/>
                    </a:ext>
                  </a:extLst>
                </p:cNvPr>
                <p:cNvCxnSpPr>
                  <a:stCxn id="10" idx="0"/>
                  <a:endCxn id="10" idx="2"/>
                </p:cNvCxnSpPr>
                <p:nvPr/>
              </p:nvCxnSpPr>
              <p:spPr>
                <a:xfrm>
                  <a:off x="4412081" y="3038866"/>
                  <a:ext cx="0" cy="8809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ep 19">
                  <a:extLst>
                    <a:ext uri="{FF2B5EF4-FFF2-40B4-BE49-F238E27FC236}">
                      <a16:creationId xmlns:a16="http://schemas.microsoft.com/office/drawing/2014/main" id="{5342AE95-97E4-4849-971C-1E368F442492}"/>
                    </a:ext>
                  </a:extLst>
                </p:cNvPr>
                <p:cNvGrpSpPr/>
                <p:nvPr/>
              </p:nvGrpSpPr>
              <p:grpSpPr>
                <a:xfrm>
                  <a:off x="3236118" y="2050270"/>
                  <a:ext cx="2286000" cy="2021681"/>
                  <a:chOff x="4909209" y="1766241"/>
                  <a:chExt cx="2369513" cy="2124077"/>
                </a:xfrm>
              </p:grpSpPr>
              <p:pic>
                <p:nvPicPr>
                  <p:cNvPr id="6" name="Afbeelding 5">
                    <a:extLst>
                      <a:ext uri="{FF2B5EF4-FFF2-40B4-BE49-F238E27FC236}">
                        <a16:creationId xmlns:a16="http://schemas.microsoft.com/office/drawing/2014/main" id="{7CB43BFF-85A7-4877-AF8B-459D77FFD1A7}"/>
                      </a:ext>
                    </a:extLst>
                  </p:cNvPr>
                  <p:cNvPicPr>
                    <a:picLocks noChangeAspect="1"/>
                  </p:cNvPicPr>
                  <p:nvPr/>
                </p:nvPicPr>
                <p:blipFill rotWithShape="1">
                  <a:blip r:embed="rId8"/>
                  <a:srcRect l="16361" t="15942" r="18843" b="18759"/>
                  <a:stretch/>
                </p:blipFill>
                <p:spPr>
                  <a:xfrm>
                    <a:off x="4909209" y="1766241"/>
                    <a:ext cx="2369513" cy="2124077"/>
                  </a:xfrm>
                  <a:prstGeom prst="rect">
                    <a:avLst/>
                  </a:prstGeom>
                </p:spPr>
              </p:pic>
              <p:sp>
                <p:nvSpPr>
                  <p:cNvPr id="8" name="Rechthoek 7">
                    <a:extLst>
                      <a:ext uri="{FF2B5EF4-FFF2-40B4-BE49-F238E27FC236}">
                        <a16:creationId xmlns:a16="http://schemas.microsoft.com/office/drawing/2014/main" id="{6C38B0B3-7D67-4E0B-95CF-81A8F71690E0}"/>
                      </a:ext>
                    </a:extLst>
                  </p:cNvPr>
                  <p:cNvSpPr/>
                  <p:nvPr/>
                </p:nvSpPr>
                <p:spPr>
                  <a:xfrm>
                    <a:off x="5329324" y="2810518"/>
                    <a:ext cx="314149" cy="80781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F1CCE6A1-FEA3-4B9A-8F1E-60E4521B83BD}"/>
                      </a:ext>
                    </a:extLst>
                  </p:cNvPr>
                  <p:cNvSpPr/>
                  <p:nvPr/>
                </p:nvSpPr>
                <p:spPr>
                  <a:xfrm>
                    <a:off x="6599019" y="2356123"/>
                    <a:ext cx="542278" cy="1469771"/>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C9A59408-3B0C-4ACE-92C9-6ED106640ADF}"/>
                      </a:ext>
                    </a:extLst>
                  </p:cNvPr>
                  <p:cNvSpPr/>
                  <p:nvPr/>
                </p:nvSpPr>
                <p:spPr>
                  <a:xfrm>
                    <a:off x="5779978" y="2804908"/>
                    <a:ext cx="696308" cy="9256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Graphic 13" descr="Pleister met effen opvulling">
                    <a:extLst>
                      <a:ext uri="{FF2B5EF4-FFF2-40B4-BE49-F238E27FC236}">
                        <a16:creationId xmlns:a16="http://schemas.microsoft.com/office/drawing/2014/main" id="{BCD33271-C81A-4FB8-B1E7-C3C3CED1F9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8552" y="2804908"/>
                    <a:ext cx="338693" cy="338693"/>
                  </a:xfrm>
                  <a:prstGeom prst="rect">
                    <a:avLst/>
                  </a:prstGeom>
                </p:spPr>
              </p:pic>
              <p:pic>
                <p:nvPicPr>
                  <p:cNvPr id="16" name="Graphic 15" descr="Medicijnen silhouet">
                    <a:extLst>
                      <a:ext uri="{FF2B5EF4-FFF2-40B4-BE49-F238E27FC236}">
                        <a16:creationId xmlns:a16="http://schemas.microsoft.com/office/drawing/2014/main" id="{CCBA58FB-5ED4-416C-8925-424C665C78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5249506" y="3173753"/>
                    <a:ext cx="410919" cy="410919"/>
                  </a:xfrm>
                  <a:prstGeom prst="rect">
                    <a:avLst/>
                  </a:prstGeom>
                </p:spPr>
              </p:pic>
              <p:sp>
                <p:nvSpPr>
                  <p:cNvPr id="17" name="Rechthoek 16">
                    <a:extLst>
                      <a:ext uri="{FF2B5EF4-FFF2-40B4-BE49-F238E27FC236}">
                        <a16:creationId xmlns:a16="http://schemas.microsoft.com/office/drawing/2014/main" id="{41CF4BE2-979F-48C4-81F6-79902804828A}"/>
                      </a:ext>
                    </a:extLst>
                  </p:cNvPr>
                  <p:cNvSpPr/>
                  <p:nvPr/>
                </p:nvSpPr>
                <p:spPr>
                  <a:xfrm>
                    <a:off x="5779978" y="2239174"/>
                    <a:ext cx="696308" cy="487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Plusteken 6">
                    <a:extLst>
                      <a:ext uri="{FF2B5EF4-FFF2-40B4-BE49-F238E27FC236}">
                        <a16:creationId xmlns:a16="http://schemas.microsoft.com/office/drawing/2014/main" id="{3BDA0DD9-2E03-4400-AC35-A157B2822638}"/>
                      </a:ext>
                    </a:extLst>
                  </p:cNvPr>
                  <p:cNvSpPr/>
                  <p:nvPr/>
                </p:nvSpPr>
                <p:spPr>
                  <a:xfrm>
                    <a:off x="5910262" y="2282770"/>
                    <a:ext cx="371475" cy="321913"/>
                  </a:xfrm>
                  <a:prstGeom prst="mathPl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34" name="Rechte verbindingslijn 33">
                  <a:extLst>
                    <a:ext uri="{FF2B5EF4-FFF2-40B4-BE49-F238E27FC236}">
                      <a16:creationId xmlns:a16="http://schemas.microsoft.com/office/drawing/2014/main" id="{DE7386F9-B3EA-4628-B2E1-D1BA92BD0121}"/>
                    </a:ext>
                  </a:extLst>
                </p:cNvPr>
                <p:cNvCxnSpPr/>
                <p:nvPr/>
              </p:nvCxnSpPr>
              <p:spPr>
                <a:xfrm>
                  <a:off x="4376361" y="3060308"/>
                  <a:ext cx="0" cy="8809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Pijl: rechts 39">
                <a:extLst>
                  <a:ext uri="{FF2B5EF4-FFF2-40B4-BE49-F238E27FC236}">
                    <a16:creationId xmlns:a16="http://schemas.microsoft.com/office/drawing/2014/main" id="{73BC2D6B-2B86-4A3F-B97C-0AE602058CA4}"/>
                  </a:ext>
                </a:extLst>
              </p:cNvPr>
              <p:cNvSpPr/>
              <p:nvPr/>
            </p:nvSpPr>
            <p:spPr>
              <a:xfrm>
                <a:off x="2031372" y="3233124"/>
                <a:ext cx="376966" cy="210657"/>
              </a:xfrm>
              <a:prstGeom prst="rightArrow">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6" name="Rechte verbindingslijn met pijl 45">
                <a:extLst>
                  <a:ext uri="{FF2B5EF4-FFF2-40B4-BE49-F238E27FC236}">
                    <a16:creationId xmlns:a16="http://schemas.microsoft.com/office/drawing/2014/main" id="{95B5A29A-3A87-47C5-8CCD-3C938CD61E6E}"/>
                  </a:ext>
                </a:extLst>
              </p:cNvPr>
              <p:cNvCxnSpPr>
                <a:cxnSpLocks/>
              </p:cNvCxnSpPr>
              <p:nvPr/>
            </p:nvCxnSpPr>
            <p:spPr>
              <a:xfrm>
                <a:off x="7427988" y="3844076"/>
                <a:ext cx="687569"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a:extLst>
                  <a:ext uri="{FF2B5EF4-FFF2-40B4-BE49-F238E27FC236}">
                    <a16:creationId xmlns:a16="http://schemas.microsoft.com/office/drawing/2014/main" id="{F79A84F3-8B4A-4204-9451-30B2D4AFC42B}"/>
                  </a:ext>
                </a:extLst>
              </p:cNvPr>
              <p:cNvCxnSpPr>
                <a:cxnSpLocks/>
              </p:cNvCxnSpPr>
              <p:nvPr/>
            </p:nvCxnSpPr>
            <p:spPr>
              <a:xfrm>
                <a:off x="4991100" y="6255436"/>
                <a:ext cx="419100"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Rechte verbindingslijn met pijl 53">
                <a:extLst>
                  <a:ext uri="{FF2B5EF4-FFF2-40B4-BE49-F238E27FC236}">
                    <a16:creationId xmlns:a16="http://schemas.microsoft.com/office/drawing/2014/main" id="{540E0168-8564-40AB-9A76-B6AF7E9DC0D3}"/>
                  </a:ext>
                </a:extLst>
              </p:cNvPr>
              <p:cNvCxnSpPr>
                <a:cxnSpLocks/>
              </p:cNvCxnSpPr>
              <p:nvPr/>
            </p:nvCxnSpPr>
            <p:spPr>
              <a:xfrm>
                <a:off x="7404023" y="5917349"/>
                <a:ext cx="687569"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ep 22">
                <a:extLst>
                  <a:ext uri="{FF2B5EF4-FFF2-40B4-BE49-F238E27FC236}">
                    <a16:creationId xmlns:a16="http://schemas.microsoft.com/office/drawing/2014/main" id="{5D0ECD72-1316-4401-9979-5EDDCB9B01A8}"/>
                  </a:ext>
                </a:extLst>
              </p:cNvPr>
              <p:cNvGrpSpPr/>
              <p:nvPr/>
            </p:nvGrpSpPr>
            <p:grpSpPr>
              <a:xfrm>
                <a:off x="2605522" y="1847098"/>
                <a:ext cx="8333552" cy="4905923"/>
                <a:chOff x="2605522" y="1847098"/>
                <a:chExt cx="8333552" cy="4905923"/>
              </a:xfrm>
            </p:grpSpPr>
            <p:grpSp>
              <p:nvGrpSpPr>
                <p:cNvPr id="3" name="Groep 2">
                  <a:extLst>
                    <a:ext uri="{FF2B5EF4-FFF2-40B4-BE49-F238E27FC236}">
                      <a16:creationId xmlns:a16="http://schemas.microsoft.com/office/drawing/2014/main" id="{60A6BCC7-FCEC-4B06-A043-E7A9038B8CCD}"/>
                    </a:ext>
                  </a:extLst>
                </p:cNvPr>
                <p:cNvGrpSpPr/>
                <p:nvPr/>
              </p:nvGrpSpPr>
              <p:grpSpPr>
                <a:xfrm>
                  <a:off x="2705244" y="1847098"/>
                  <a:ext cx="8124681" cy="4905923"/>
                  <a:chOff x="7347791" y="1631326"/>
                  <a:chExt cx="8168643" cy="4905923"/>
                </a:xfrm>
              </p:grpSpPr>
              <p:sp>
                <p:nvSpPr>
                  <p:cNvPr id="31" name="Tekstvak 30">
                    <a:extLst>
                      <a:ext uri="{FF2B5EF4-FFF2-40B4-BE49-F238E27FC236}">
                        <a16:creationId xmlns:a16="http://schemas.microsoft.com/office/drawing/2014/main" id="{D2A5B4B5-DA7F-471F-9B73-F905B850CE5F}"/>
                      </a:ext>
                    </a:extLst>
                  </p:cNvPr>
                  <p:cNvSpPr txBox="1"/>
                  <p:nvPr/>
                </p:nvSpPr>
                <p:spPr>
                  <a:xfrm>
                    <a:off x="12872199" y="3484236"/>
                    <a:ext cx="2641465" cy="338554"/>
                  </a:xfrm>
                  <a:prstGeom prst="rect">
                    <a:avLst/>
                  </a:prstGeom>
                  <a:solidFill>
                    <a:srgbClr val="92D050"/>
                  </a:solidFill>
                  <a:ln>
                    <a:solidFill>
                      <a:schemeClr val="bg1">
                        <a:lumMod val="50000"/>
                      </a:schemeClr>
                    </a:solidFill>
                  </a:ln>
                </p:spPr>
                <p:txBody>
                  <a:bodyPr wrap="square" rtlCol="0">
                    <a:spAutoFit/>
                  </a:bodyPr>
                  <a:lstStyle/>
                  <a:p>
                    <a:r>
                      <a:rPr lang="nl-NL" sz="1600" dirty="0"/>
                      <a:t>‘Bevestig uw afspraak’</a:t>
                    </a:r>
                  </a:p>
                </p:txBody>
              </p:sp>
              <p:grpSp>
                <p:nvGrpSpPr>
                  <p:cNvPr id="2" name="Groep 1">
                    <a:extLst>
                      <a:ext uri="{FF2B5EF4-FFF2-40B4-BE49-F238E27FC236}">
                        <a16:creationId xmlns:a16="http://schemas.microsoft.com/office/drawing/2014/main" id="{686B3FB6-3109-4490-ABD2-8132F96AB885}"/>
                      </a:ext>
                    </a:extLst>
                  </p:cNvPr>
                  <p:cNvGrpSpPr/>
                  <p:nvPr/>
                </p:nvGrpSpPr>
                <p:grpSpPr>
                  <a:xfrm>
                    <a:off x="7347791" y="1631326"/>
                    <a:ext cx="8168643" cy="4905923"/>
                    <a:chOff x="7347791" y="1631326"/>
                    <a:chExt cx="8168643" cy="4905923"/>
                  </a:xfrm>
                </p:grpSpPr>
                <p:sp>
                  <p:nvSpPr>
                    <p:cNvPr id="43" name="Tekstvak 42">
                      <a:extLst>
                        <a:ext uri="{FF2B5EF4-FFF2-40B4-BE49-F238E27FC236}">
                          <a16:creationId xmlns:a16="http://schemas.microsoft.com/office/drawing/2014/main" id="{249CA96F-30F5-466F-8C08-500F31332889}"/>
                        </a:ext>
                      </a:extLst>
                    </p:cNvPr>
                    <p:cNvSpPr txBox="1"/>
                    <p:nvPr/>
                  </p:nvSpPr>
                  <p:spPr>
                    <a:xfrm>
                      <a:off x="9952568" y="1631326"/>
                      <a:ext cx="4240365" cy="338554"/>
                    </a:xfrm>
                    <a:prstGeom prst="rect">
                      <a:avLst/>
                    </a:prstGeom>
                    <a:solidFill>
                      <a:srgbClr val="FFC000"/>
                    </a:solidFill>
                    <a:ln w="19050">
                      <a:noFill/>
                    </a:ln>
                  </p:spPr>
                  <p:txBody>
                    <a:bodyPr wrap="square" rtlCol="0">
                      <a:spAutoFit/>
                    </a:bodyPr>
                    <a:lstStyle/>
                    <a:p>
                      <a:r>
                        <a:rPr lang="nl-NL" sz="1600" dirty="0"/>
                        <a:t>Geruststelling &gt; uw uitnodiging volgt nog</a:t>
                      </a:r>
                      <a:endParaRPr lang="nl-BE" sz="1600" dirty="0"/>
                    </a:p>
                  </p:txBody>
                </p:sp>
                <p:cxnSp>
                  <p:nvCxnSpPr>
                    <p:cNvPr id="48" name="Rechte verbindingslijn met pijl 47">
                      <a:extLst>
                        <a:ext uri="{FF2B5EF4-FFF2-40B4-BE49-F238E27FC236}">
                          <a16:creationId xmlns:a16="http://schemas.microsoft.com/office/drawing/2014/main" id="{42EDCAD4-590F-4ED4-8FBB-4B6912B182B6}"/>
                        </a:ext>
                      </a:extLst>
                    </p:cNvPr>
                    <p:cNvCxnSpPr>
                      <a:cxnSpLocks/>
                    </p:cNvCxnSpPr>
                    <p:nvPr/>
                  </p:nvCxnSpPr>
                  <p:spPr>
                    <a:xfrm flipV="1">
                      <a:off x="9218323" y="1951025"/>
                      <a:ext cx="621003" cy="287952"/>
                    </a:xfrm>
                    <a:prstGeom prst="straightConnector1">
                      <a:avLst/>
                    </a:prstGeom>
                    <a:solidFill>
                      <a:srgbClr val="FFC000"/>
                    </a:solidFill>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Tekstvak 49">
                      <a:extLst>
                        <a:ext uri="{FF2B5EF4-FFF2-40B4-BE49-F238E27FC236}">
                          <a16:creationId xmlns:a16="http://schemas.microsoft.com/office/drawing/2014/main" id="{DBBC8C85-CDD2-4B02-9BA3-BD53681F2522}"/>
                        </a:ext>
                      </a:extLst>
                    </p:cNvPr>
                    <p:cNvSpPr txBox="1"/>
                    <p:nvPr/>
                  </p:nvSpPr>
                  <p:spPr>
                    <a:xfrm>
                      <a:off x="7350034" y="1897223"/>
                      <a:ext cx="2044792" cy="646331"/>
                    </a:xfrm>
                    <a:prstGeom prst="rect">
                      <a:avLst/>
                    </a:prstGeom>
                    <a:noFill/>
                    <a:ln>
                      <a:solidFill>
                        <a:schemeClr val="bg1">
                          <a:lumMod val="50000"/>
                        </a:schemeClr>
                      </a:solidFill>
                    </a:ln>
                  </p:spPr>
                  <p:txBody>
                    <a:bodyPr wrap="square" rtlCol="0">
                      <a:spAutoFit/>
                    </a:bodyPr>
                    <a:lstStyle/>
                    <a:p>
                      <a:r>
                        <a:rPr lang="nl-NL" dirty="0"/>
                        <a:t>Niet gevaccineerd </a:t>
                      </a:r>
                    </a:p>
                    <a:p>
                      <a:r>
                        <a:rPr lang="nl-NL" dirty="0"/>
                        <a:t>Niet opgeroepen</a:t>
                      </a:r>
                      <a:endParaRPr lang="nl-BE" dirty="0"/>
                    </a:p>
                  </p:txBody>
                </p:sp>
                <p:sp>
                  <p:nvSpPr>
                    <p:cNvPr id="51" name="Tekstvak 50">
                      <a:extLst>
                        <a:ext uri="{FF2B5EF4-FFF2-40B4-BE49-F238E27FC236}">
                          <a16:creationId xmlns:a16="http://schemas.microsoft.com/office/drawing/2014/main" id="{028083BC-F898-4E74-9555-1EE218F7FD42}"/>
                        </a:ext>
                      </a:extLst>
                    </p:cNvPr>
                    <p:cNvSpPr txBox="1"/>
                    <p:nvPr/>
                  </p:nvSpPr>
                  <p:spPr>
                    <a:xfrm>
                      <a:off x="7350034" y="5158503"/>
                      <a:ext cx="2389750" cy="646331"/>
                    </a:xfrm>
                    <a:prstGeom prst="rect">
                      <a:avLst/>
                    </a:prstGeom>
                    <a:noFill/>
                    <a:ln>
                      <a:solidFill>
                        <a:schemeClr val="bg1">
                          <a:lumMod val="50000"/>
                        </a:schemeClr>
                      </a:solidFill>
                    </a:ln>
                  </p:spPr>
                  <p:txBody>
                    <a:bodyPr wrap="square" rtlCol="0">
                      <a:spAutoFit/>
                    </a:bodyPr>
                    <a:lstStyle/>
                    <a:p>
                      <a:r>
                        <a:rPr lang="nl-NL" dirty="0"/>
                        <a:t>Wel gevaccineerd 1</a:t>
                      </a:r>
                      <a:r>
                        <a:rPr lang="nl-NL" baseline="30000" dirty="0"/>
                        <a:t>ste</a:t>
                      </a:r>
                      <a:r>
                        <a:rPr lang="nl-NL" dirty="0"/>
                        <a:t> dosis</a:t>
                      </a:r>
                      <a:endParaRPr lang="nl-NL" dirty="0">
                        <a:solidFill>
                          <a:srgbClr val="FF0000"/>
                        </a:solidFill>
                      </a:endParaRPr>
                    </a:p>
                  </p:txBody>
                </p:sp>
                <p:sp>
                  <p:nvSpPr>
                    <p:cNvPr id="52" name="Tekstvak 51">
                      <a:extLst>
                        <a:ext uri="{FF2B5EF4-FFF2-40B4-BE49-F238E27FC236}">
                          <a16:creationId xmlns:a16="http://schemas.microsoft.com/office/drawing/2014/main" id="{5D7DF283-9C63-4304-91CA-AE14EDA0CDCA}"/>
                        </a:ext>
                      </a:extLst>
                    </p:cNvPr>
                    <p:cNvSpPr txBox="1"/>
                    <p:nvPr/>
                  </p:nvSpPr>
                  <p:spPr>
                    <a:xfrm>
                      <a:off x="7350034" y="5890918"/>
                      <a:ext cx="2410900" cy="646331"/>
                    </a:xfrm>
                    <a:prstGeom prst="rect">
                      <a:avLst/>
                    </a:prstGeom>
                    <a:noFill/>
                    <a:ln>
                      <a:solidFill>
                        <a:schemeClr val="bg1">
                          <a:lumMod val="50000"/>
                        </a:schemeClr>
                      </a:solidFill>
                    </a:ln>
                  </p:spPr>
                  <p:txBody>
                    <a:bodyPr wrap="square" rtlCol="0">
                      <a:spAutoFit/>
                    </a:bodyPr>
                    <a:lstStyle/>
                    <a:p>
                      <a:r>
                        <a:rPr lang="nl-NL" dirty="0"/>
                        <a:t>Wel gevaccineerd</a:t>
                      </a:r>
                    </a:p>
                    <a:p>
                      <a:r>
                        <a:rPr lang="nl-NL" dirty="0"/>
                        <a:t>2</a:t>
                      </a:r>
                      <a:r>
                        <a:rPr lang="nl-NL" baseline="30000" dirty="0"/>
                        <a:t>de</a:t>
                      </a:r>
                      <a:r>
                        <a:rPr lang="nl-NL" dirty="0"/>
                        <a:t> dosis</a:t>
                      </a:r>
                      <a:endParaRPr lang="nl-BE" dirty="0">
                        <a:solidFill>
                          <a:srgbClr val="FF0000"/>
                        </a:solidFill>
                      </a:endParaRPr>
                    </a:p>
                  </p:txBody>
                </p:sp>
                <p:sp>
                  <p:nvSpPr>
                    <p:cNvPr id="53" name="Tekstvak 52">
                      <a:extLst>
                        <a:ext uri="{FF2B5EF4-FFF2-40B4-BE49-F238E27FC236}">
                          <a16:creationId xmlns:a16="http://schemas.microsoft.com/office/drawing/2014/main" id="{8C216125-3010-4B0D-8187-4556C1C10E8B}"/>
                        </a:ext>
                      </a:extLst>
                    </p:cNvPr>
                    <p:cNvSpPr txBox="1"/>
                    <p:nvPr/>
                  </p:nvSpPr>
                  <p:spPr>
                    <a:xfrm>
                      <a:off x="7347791" y="3834113"/>
                      <a:ext cx="2389750" cy="646331"/>
                    </a:xfrm>
                    <a:prstGeom prst="rect">
                      <a:avLst/>
                    </a:prstGeom>
                    <a:noFill/>
                    <a:ln>
                      <a:solidFill>
                        <a:schemeClr val="bg1">
                          <a:lumMod val="50000"/>
                        </a:schemeClr>
                      </a:solidFill>
                    </a:ln>
                  </p:spPr>
                  <p:txBody>
                    <a:bodyPr wrap="square" rtlCol="0">
                      <a:spAutoFit/>
                    </a:bodyPr>
                    <a:lstStyle/>
                    <a:p>
                      <a:r>
                        <a:rPr lang="nl-NL" dirty="0"/>
                        <a:t>Wel opgeroepen</a:t>
                      </a:r>
                    </a:p>
                    <a:p>
                      <a:r>
                        <a:rPr lang="nl-NL" dirty="0"/>
                        <a:t>Nog niet gevaccineerd</a:t>
                      </a:r>
                      <a:endParaRPr lang="nl-BE" dirty="0"/>
                    </a:p>
                  </p:txBody>
                </p:sp>
                <p:cxnSp>
                  <p:nvCxnSpPr>
                    <p:cNvPr id="37" name="Rechte verbindingslijn met pijl 36">
                      <a:extLst>
                        <a:ext uri="{FF2B5EF4-FFF2-40B4-BE49-F238E27FC236}">
                          <a16:creationId xmlns:a16="http://schemas.microsoft.com/office/drawing/2014/main" id="{7D32E1A8-68DD-4EF0-A8E2-673FF2FB7768}"/>
                        </a:ext>
                      </a:extLst>
                    </p:cNvPr>
                    <p:cNvCxnSpPr>
                      <a:cxnSpLocks/>
                    </p:cNvCxnSpPr>
                    <p:nvPr/>
                  </p:nvCxnSpPr>
                  <p:spPr>
                    <a:xfrm>
                      <a:off x="9288593" y="4117555"/>
                      <a:ext cx="687569"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2" name="Tekstvak 31">
                      <a:extLst>
                        <a:ext uri="{FF2B5EF4-FFF2-40B4-BE49-F238E27FC236}">
                          <a16:creationId xmlns:a16="http://schemas.microsoft.com/office/drawing/2014/main" id="{B49A62D9-2B69-44C5-818C-A7A63FDC6465}"/>
                        </a:ext>
                      </a:extLst>
                    </p:cNvPr>
                    <p:cNvSpPr txBox="1"/>
                    <p:nvPr/>
                  </p:nvSpPr>
                  <p:spPr>
                    <a:xfrm>
                      <a:off x="12874969" y="5250701"/>
                      <a:ext cx="2641465" cy="584775"/>
                    </a:xfrm>
                    <a:prstGeom prst="rect">
                      <a:avLst/>
                    </a:prstGeom>
                    <a:solidFill>
                      <a:srgbClr val="92D050"/>
                    </a:solidFill>
                    <a:ln>
                      <a:solidFill>
                        <a:schemeClr val="bg1">
                          <a:lumMod val="50000"/>
                        </a:schemeClr>
                      </a:solidFill>
                    </a:ln>
                  </p:spPr>
                  <p:txBody>
                    <a:bodyPr wrap="square" rtlCol="0">
                      <a:spAutoFit/>
                    </a:bodyPr>
                    <a:lstStyle/>
                    <a:p>
                      <a:r>
                        <a:rPr lang="nl-NL" sz="1600" dirty="0"/>
                        <a:t>‘Ga naar uw afspraak 2</a:t>
                      </a:r>
                      <a:r>
                        <a:rPr lang="nl-NL" sz="1600" baseline="30000" dirty="0"/>
                        <a:t>de</a:t>
                      </a:r>
                      <a:r>
                        <a:rPr lang="nl-NL" sz="1600" dirty="0"/>
                        <a:t> dosis’</a:t>
                      </a:r>
                      <a:endParaRPr lang="nl-BE" sz="1600" dirty="0"/>
                    </a:p>
                  </p:txBody>
                </p:sp>
                <p:sp>
                  <p:nvSpPr>
                    <p:cNvPr id="33" name="Tekstvak 32">
                      <a:extLst>
                        <a:ext uri="{FF2B5EF4-FFF2-40B4-BE49-F238E27FC236}">
                          <a16:creationId xmlns:a16="http://schemas.microsoft.com/office/drawing/2014/main" id="{614F7097-404C-46C2-A1EB-95F1A2B0C234}"/>
                        </a:ext>
                      </a:extLst>
                    </p:cNvPr>
                    <p:cNvSpPr txBox="1"/>
                    <p:nvPr/>
                  </p:nvSpPr>
                  <p:spPr>
                    <a:xfrm>
                      <a:off x="9978930" y="2410203"/>
                      <a:ext cx="4240365" cy="584775"/>
                    </a:xfrm>
                    <a:prstGeom prst="rect">
                      <a:avLst/>
                    </a:prstGeom>
                    <a:solidFill>
                      <a:srgbClr val="FFC000"/>
                    </a:solidFill>
                    <a:ln w="19050">
                      <a:noFill/>
                    </a:ln>
                  </p:spPr>
                  <p:txBody>
                    <a:bodyPr wrap="square" rtlCol="0">
                      <a:spAutoFit/>
                    </a:bodyPr>
                    <a:lstStyle/>
                    <a:p>
                      <a:r>
                        <a:rPr lang="nl-NL" sz="1600" dirty="0"/>
                        <a:t>Indien ‘vergeten’ persoon: doorverwijzen naar huisarts</a:t>
                      </a:r>
                      <a:endParaRPr lang="nl-BE" sz="1600" dirty="0"/>
                    </a:p>
                  </p:txBody>
                </p:sp>
              </p:grpSp>
            </p:grpSp>
            <p:sp>
              <p:nvSpPr>
                <p:cNvPr id="18" name="Rechthoek: afgeronde hoeken 17">
                  <a:extLst>
                    <a:ext uri="{FF2B5EF4-FFF2-40B4-BE49-F238E27FC236}">
                      <a16:creationId xmlns:a16="http://schemas.microsoft.com/office/drawing/2014/main" id="{E5A1C444-B814-44B8-88CD-BB6180A3B9EE}"/>
                    </a:ext>
                  </a:extLst>
                </p:cNvPr>
                <p:cNvSpPr/>
                <p:nvPr/>
              </p:nvSpPr>
              <p:spPr>
                <a:xfrm>
                  <a:off x="5547778" y="3674798"/>
                  <a:ext cx="1762313" cy="389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Gesensibiliseerd, persoo</a:t>
                  </a:r>
                  <a:r>
                    <a:rPr lang="nl-BE" dirty="0"/>
                    <a:t>n is overtuigd</a:t>
                  </a:r>
                  <a:r>
                    <a:rPr lang="nl-BE" sz="1400" dirty="0"/>
                    <a:t> </a:t>
                  </a:r>
                </a:p>
              </p:txBody>
            </p:sp>
            <p:sp>
              <p:nvSpPr>
                <p:cNvPr id="41" name="Rechthoek: afgeronde hoeken 40">
                  <a:extLst>
                    <a:ext uri="{FF2B5EF4-FFF2-40B4-BE49-F238E27FC236}">
                      <a16:creationId xmlns:a16="http://schemas.microsoft.com/office/drawing/2014/main" id="{48AE77B0-F7B7-4490-AE11-9A0DA1B50D87}"/>
                    </a:ext>
                  </a:extLst>
                </p:cNvPr>
                <p:cNvSpPr/>
                <p:nvPr/>
              </p:nvSpPr>
              <p:spPr>
                <a:xfrm>
                  <a:off x="5547776" y="4139663"/>
                  <a:ext cx="1762313" cy="853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Twijfels of w</a:t>
                  </a:r>
                  <a:r>
                    <a:rPr lang="nl-BE" sz="1400" dirty="0"/>
                    <a:t>eigert vaccinatie, sensibilisatie gebeurd</a:t>
                  </a:r>
                </a:p>
              </p:txBody>
            </p:sp>
            <p:sp>
              <p:nvSpPr>
                <p:cNvPr id="45" name="Rechthoek: afgeronde hoeken 44">
                  <a:extLst>
                    <a:ext uri="{FF2B5EF4-FFF2-40B4-BE49-F238E27FC236}">
                      <a16:creationId xmlns:a16="http://schemas.microsoft.com/office/drawing/2014/main" id="{B9920DF5-EC1B-4DA6-B442-BC412693C4E3}"/>
                    </a:ext>
                  </a:extLst>
                </p:cNvPr>
                <p:cNvSpPr/>
                <p:nvPr/>
              </p:nvSpPr>
              <p:spPr>
                <a:xfrm>
                  <a:off x="5547777" y="5057632"/>
                  <a:ext cx="1762313" cy="444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contra-indicatie</a:t>
                  </a:r>
                </a:p>
                <a:p>
                  <a:pPr algn="ctr"/>
                  <a:r>
                    <a:rPr lang="nl-BE" dirty="0"/>
                    <a:t>doorverwezen</a:t>
                  </a:r>
                  <a:endParaRPr lang="nl-BE" sz="1400" dirty="0"/>
                </a:p>
              </p:txBody>
            </p:sp>
            <p:sp>
              <p:nvSpPr>
                <p:cNvPr id="47" name="Rechthoek: afgeronde hoeken 46">
                  <a:extLst>
                    <a:ext uri="{FF2B5EF4-FFF2-40B4-BE49-F238E27FC236}">
                      <a16:creationId xmlns:a16="http://schemas.microsoft.com/office/drawing/2014/main" id="{6F5E9A8C-1ABC-4691-A264-B83209E1A437}"/>
                    </a:ext>
                  </a:extLst>
                </p:cNvPr>
                <p:cNvSpPr/>
                <p:nvPr/>
              </p:nvSpPr>
              <p:spPr>
                <a:xfrm>
                  <a:off x="5521284" y="6145023"/>
                  <a:ext cx="1762313" cy="514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Bijwerkingen? Knop FAGG formulier</a:t>
                  </a:r>
                </a:p>
              </p:txBody>
            </p:sp>
            <p:sp>
              <p:nvSpPr>
                <p:cNvPr id="56" name="Rechthoek 55">
                  <a:extLst>
                    <a:ext uri="{FF2B5EF4-FFF2-40B4-BE49-F238E27FC236}">
                      <a16:creationId xmlns:a16="http://schemas.microsoft.com/office/drawing/2014/main" id="{BA4C5AE3-BFFA-4BCB-B9E7-A3C65A3D1ABF}"/>
                    </a:ext>
                  </a:extLst>
                </p:cNvPr>
                <p:cNvSpPr/>
                <p:nvPr/>
              </p:nvSpPr>
              <p:spPr>
                <a:xfrm>
                  <a:off x="2605522" y="3623074"/>
                  <a:ext cx="8333552" cy="312437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cxnSp>
        <p:nvCxnSpPr>
          <p:cNvPr id="57" name="Rechte verbindingslijn met pijl 56">
            <a:extLst>
              <a:ext uri="{FF2B5EF4-FFF2-40B4-BE49-F238E27FC236}">
                <a16:creationId xmlns:a16="http://schemas.microsoft.com/office/drawing/2014/main" id="{1F09D881-782E-4FF7-93AA-EC24CA996B80}"/>
              </a:ext>
            </a:extLst>
          </p:cNvPr>
          <p:cNvCxnSpPr>
            <a:cxnSpLocks/>
          </p:cNvCxnSpPr>
          <p:nvPr/>
        </p:nvCxnSpPr>
        <p:spPr>
          <a:xfrm>
            <a:off x="6923585" y="5609057"/>
            <a:ext cx="0" cy="25033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5" name="Tekstvak 34">
            <a:extLst>
              <a:ext uri="{FF2B5EF4-FFF2-40B4-BE49-F238E27FC236}">
                <a16:creationId xmlns:a16="http://schemas.microsoft.com/office/drawing/2014/main" id="{6776DCA2-9821-424E-8868-B0F93CA17DED}"/>
              </a:ext>
            </a:extLst>
          </p:cNvPr>
          <p:cNvSpPr txBox="1"/>
          <p:nvPr/>
        </p:nvSpPr>
        <p:spPr>
          <a:xfrm>
            <a:off x="4866543" y="5936722"/>
            <a:ext cx="4539808" cy="369332"/>
          </a:xfrm>
          <a:prstGeom prst="rect">
            <a:avLst/>
          </a:prstGeom>
          <a:solidFill>
            <a:srgbClr val="0070C0"/>
          </a:solidFill>
          <a:ln>
            <a:solidFill>
              <a:srgbClr val="002060"/>
            </a:solidFill>
          </a:ln>
        </p:spPr>
        <p:txBody>
          <a:bodyPr wrap="square" rtlCol="0">
            <a:spAutoFit/>
          </a:bodyPr>
          <a:lstStyle/>
          <a:p>
            <a:r>
              <a:rPr lang="nl-BE" dirty="0">
                <a:solidFill>
                  <a:schemeClr val="bg1"/>
                </a:solidFill>
              </a:rPr>
              <a:t>code in farmaceutisch dossier voor opvolging</a:t>
            </a:r>
          </a:p>
        </p:txBody>
      </p:sp>
      <p:sp>
        <p:nvSpPr>
          <p:cNvPr id="59" name="Rechthoek: afgeronde hoeken 58">
            <a:extLst>
              <a:ext uri="{FF2B5EF4-FFF2-40B4-BE49-F238E27FC236}">
                <a16:creationId xmlns:a16="http://schemas.microsoft.com/office/drawing/2014/main" id="{9007628C-7C5D-4571-9516-AF998D31C4B2}"/>
              </a:ext>
            </a:extLst>
          </p:cNvPr>
          <p:cNvSpPr/>
          <p:nvPr/>
        </p:nvSpPr>
        <p:spPr>
          <a:xfrm>
            <a:off x="5996551" y="4422642"/>
            <a:ext cx="1762313" cy="46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t>Geen sensibilisatie mogelijk</a:t>
            </a:r>
          </a:p>
        </p:txBody>
      </p:sp>
      <p:cxnSp>
        <p:nvCxnSpPr>
          <p:cNvPr id="58" name="Rechte verbindingslijn met pijl 57">
            <a:extLst>
              <a:ext uri="{FF2B5EF4-FFF2-40B4-BE49-F238E27FC236}">
                <a16:creationId xmlns:a16="http://schemas.microsoft.com/office/drawing/2014/main" id="{0AD5754A-A32F-4752-9227-6863698DF94A}"/>
              </a:ext>
            </a:extLst>
          </p:cNvPr>
          <p:cNvCxnSpPr>
            <a:cxnSpLocks/>
          </p:cNvCxnSpPr>
          <p:nvPr/>
        </p:nvCxnSpPr>
        <p:spPr>
          <a:xfrm>
            <a:off x="7932081" y="5362016"/>
            <a:ext cx="687569"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0" name="Tekstvak 59">
            <a:extLst>
              <a:ext uri="{FF2B5EF4-FFF2-40B4-BE49-F238E27FC236}">
                <a16:creationId xmlns:a16="http://schemas.microsoft.com/office/drawing/2014/main" id="{0E141848-B54D-4EF5-B947-CAB94CE68201}"/>
              </a:ext>
            </a:extLst>
          </p:cNvPr>
          <p:cNvSpPr txBox="1"/>
          <p:nvPr/>
        </p:nvSpPr>
        <p:spPr>
          <a:xfrm>
            <a:off x="8727980" y="5116452"/>
            <a:ext cx="2627249" cy="338554"/>
          </a:xfrm>
          <a:prstGeom prst="rect">
            <a:avLst/>
          </a:prstGeom>
          <a:solidFill>
            <a:srgbClr val="92D050"/>
          </a:solidFill>
          <a:ln>
            <a:solidFill>
              <a:schemeClr val="bg1">
                <a:lumMod val="50000"/>
              </a:schemeClr>
            </a:solidFill>
          </a:ln>
        </p:spPr>
        <p:txBody>
          <a:bodyPr wrap="square" rtlCol="0">
            <a:spAutoFit/>
          </a:bodyPr>
          <a:lstStyle/>
          <a:p>
            <a:r>
              <a:rPr lang="nl-NL" sz="1600" dirty="0"/>
              <a:t>Bijwerking melden </a:t>
            </a:r>
            <a:endParaRPr lang="nl-BE" sz="1600" dirty="0"/>
          </a:p>
        </p:txBody>
      </p:sp>
      <p:pic>
        <p:nvPicPr>
          <p:cNvPr id="61" name="Graphic 60" descr="Klantbeoordeling">
            <a:extLst>
              <a:ext uri="{FF2B5EF4-FFF2-40B4-BE49-F238E27FC236}">
                <a16:creationId xmlns:a16="http://schemas.microsoft.com/office/drawing/2014/main" id="{18FB8A64-F588-495A-B524-A961F57CAB4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214100" y="5842397"/>
            <a:ext cx="914400" cy="914400"/>
          </a:xfrm>
          <a:prstGeom prst="rect">
            <a:avLst/>
          </a:prstGeom>
        </p:spPr>
      </p:pic>
      <p:cxnSp>
        <p:nvCxnSpPr>
          <p:cNvPr id="62" name="Rechte verbindingslijn 61">
            <a:extLst>
              <a:ext uri="{FF2B5EF4-FFF2-40B4-BE49-F238E27FC236}">
                <a16:creationId xmlns:a16="http://schemas.microsoft.com/office/drawing/2014/main" id="{8BAB99C7-0DBE-4EDC-9374-7D054EA69E38}"/>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3DB09296-1CEE-4351-A0A8-6C92E5AF9D62}"/>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pic>
        <p:nvPicPr>
          <p:cNvPr id="64" name="Afbeelding 63">
            <a:extLst>
              <a:ext uri="{FF2B5EF4-FFF2-40B4-BE49-F238E27FC236}">
                <a16:creationId xmlns:a16="http://schemas.microsoft.com/office/drawing/2014/main" id="{59DB3B33-6844-4C63-A97D-2B625F88D896}"/>
              </a:ext>
            </a:extLst>
          </p:cNvPr>
          <p:cNvPicPr>
            <a:picLocks noChangeAspect="1"/>
          </p:cNvPicPr>
          <p:nvPr/>
        </p:nvPicPr>
        <p:blipFill>
          <a:blip r:embed="rId15"/>
          <a:stretch>
            <a:fillRect/>
          </a:stretch>
        </p:blipFill>
        <p:spPr>
          <a:xfrm>
            <a:off x="10991865" y="74833"/>
            <a:ext cx="1007095" cy="1007095"/>
          </a:xfrm>
          <a:prstGeom prst="rect">
            <a:avLst/>
          </a:prstGeom>
        </p:spPr>
      </p:pic>
    </p:spTree>
    <p:extLst>
      <p:ext uri="{BB962C8B-B14F-4D97-AF65-F5344CB8AC3E}">
        <p14:creationId xmlns:p14="http://schemas.microsoft.com/office/powerpoint/2010/main" val="3138232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950A6E91-F369-4C36-AF69-8D6460FCE3A2}"/>
              </a:ext>
            </a:extLst>
          </p:cNvPr>
          <p:cNvSpPr/>
          <p:nvPr/>
        </p:nvSpPr>
        <p:spPr>
          <a:xfrm>
            <a:off x="2826098" y="2742675"/>
            <a:ext cx="6775101" cy="2797868"/>
          </a:xfrm>
          <a:prstGeom prst="roundRect">
            <a:avLst/>
          </a:prstGeom>
          <a:noFill/>
          <a:ln w="57150">
            <a:solidFill>
              <a:srgbClr val="21D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D88BD73E-4AEE-4EFF-B78F-71C57BFFE714}"/>
              </a:ext>
            </a:extLst>
          </p:cNvPr>
          <p:cNvSpPr>
            <a:spLocks noGrp="1"/>
          </p:cNvSpPr>
          <p:nvPr>
            <p:ph type="title"/>
          </p:nvPr>
        </p:nvSpPr>
        <p:spPr>
          <a:xfrm>
            <a:off x="838200" y="365125"/>
            <a:ext cx="10515600" cy="1054601"/>
          </a:xfrm>
        </p:spPr>
        <p:txBody>
          <a:bodyPr>
            <a:normAutofit fontScale="90000"/>
          </a:bodyPr>
          <a:lstStyle/>
          <a:p>
            <a:pPr algn="ctr">
              <a:lnSpc>
                <a:spcPct val="150000"/>
              </a:lnSpc>
            </a:pPr>
            <a:r>
              <a:rPr lang="nl-BE" sz="3600" b="1" dirty="0"/>
              <a:t>Rolverheldering</a:t>
            </a:r>
            <a:br>
              <a:rPr lang="nl-BE" sz="3600" dirty="0"/>
            </a:br>
            <a:r>
              <a:rPr lang="nl-BE" sz="3600" b="1" dirty="0"/>
              <a:t>Rol thuiszorg bij </a:t>
            </a:r>
            <a:r>
              <a:rPr lang="nl-BE" sz="3600" dirty="0"/>
              <a:t>COVID-19 vaccinatie </a:t>
            </a:r>
            <a:endParaRPr lang="nl-BE" sz="3600" b="1" dirty="0"/>
          </a:p>
        </p:txBody>
      </p:sp>
      <p:sp>
        <p:nvSpPr>
          <p:cNvPr id="3" name="Tijdelijke aanduiding voor inhoud 2">
            <a:extLst>
              <a:ext uri="{FF2B5EF4-FFF2-40B4-BE49-F238E27FC236}">
                <a16:creationId xmlns:a16="http://schemas.microsoft.com/office/drawing/2014/main" id="{ECCFC7BB-7DC2-465D-809B-C80595527BA6}"/>
              </a:ext>
            </a:extLst>
          </p:cNvPr>
          <p:cNvSpPr>
            <a:spLocks noGrp="1"/>
          </p:cNvSpPr>
          <p:nvPr>
            <p:ph idx="1"/>
          </p:nvPr>
        </p:nvSpPr>
        <p:spPr>
          <a:xfrm>
            <a:off x="4445000" y="2742675"/>
            <a:ext cx="4674269" cy="2533171"/>
          </a:xfrm>
        </p:spPr>
        <p:txBody>
          <a:bodyPr>
            <a:normAutofit fontScale="77500" lnSpcReduction="20000"/>
          </a:bodyPr>
          <a:lstStyle/>
          <a:p>
            <a:pPr>
              <a:lnSpc>
                <a:spcPct val="150000"/>
              </a:lnSpc>
            </a:pPr>
            <a:r>
              <a:rPr lang="nl-BE" sz="3200" dirty="0"/>
              <a:t>Sensibilisatie</a:t>
            </a:r>
          </a:p>
          <a:p>
            <a:pPr>
              <a:lnSpc>
                <a:spcPct val="150000"/>
              </a:lnSpc>
            </a:pPr>
            <a:r>
              <a:rPr lang="nl-BE" sz="3200" dirty="0"/>
              <a:t>Ondersteuning </a:t>
            </a:r>
          </a:p>
          <a:p>
            <a:pPr marL="457200" lvl="1" indent="0">
              <a:lnSpc>
                <a:spcPct val="150000"/>
              </a:lnSpc>
              <a:buNone/>
            </a:pPr>
            <a:r>
              <a:rPr lang="nl-BE" sz="2700" dirty="0"/>
              <a:t>(afspraak, vervoer, thuisvaccinatie)</a:t>
            </a:r>
          </a:p>
          <a:p>
            <a:pPr>
              <a:lnSpc>
                <a:spcPct val="150000"/>
              </a:lnSpc>
            </a:pPr>
            <a:r>
              <a:rPr lang="nl-BE" sz="3200" dirty="0"/>
              <a:t>Opvolgen bijwerkingen</a:t>
            </a:r>
          </a:p>
          <a:p>
            <a:pPr marL="0" indent="0">
              <a:lnSpc>
                <a:spcPct val="150000"/>
              </a:lnSpc>
              <a:buNone/>
            </a:pPr>
            <a:endParaRPr lang="nl-BE" sz="3200" dirty="0">
              <a:highlight>
                <a:srgbClr val="FFFF00"/>
              </a:highlight>
            </a:endParaRPr>
          </a:p>
        </p:txBody>
      </p:sp>
      <p:pic>
        <p:nvPicPr>
          <p:cNvPr id="7" name="Afbeelding 6">
            <a:extLst>
              <a:ext uri="{FF2B5EF4-FFF2-40B4-BE49-F238E27FC236}">
                <a16:creationId xmlns:a16="http://schemas.microsoft.com/office/drawing/2014/main" id="{09652933-56BF-4449-ACD1-7BF35453B75A}"/>
              </a:ext>
            </a:extLst>
          </p:cNvPr>
          <p:cNvPicPr>
            <a:picLocks noChangeAspect="1"/>
          </p:cNvPicPr>
          <p:nvPr/>
        </p:nvPicPr>
        <p:blipFill>
          <a:blip r:embed="rId3"/>
          <a:stretch>
            <a:fillRect/>
          </a:stretch>
        </p:blipFill>
        <p:spPr>
          <a:xfrm>
            <a:off x="1895619" y="1948542"/>
            <a:ext cx="1860957" cy="1860957"/>
          </a:xfrm>
          <a:prstGeom prst="rect">
            <a:avLst/>
          </a:prstGeom>
        </p:spPr>
      </p:pic>
      <p:pic>
        <p:nvPicPr>
          <p:cNvPr id="6" name="Graphic 5" descr="Klantbeoordeling">
            <a:extLst>
              <a:ext uri="{FF2B5EF4-FFF2-40B4-BE49-F238E27FC236}">
                <a16:creationId xmlns:a16="http://schemas.microsoft.com/office/drawing/2014/main" id="{5995B4DA-174D-4894-8843-F968A0A1B7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8" name="Rechte verbindingslijn 7">
            <a:extLst>
              <a:ext uri="{FF2B5EF4-FFF2-40B4-BE49-F238E27FC236}">
                <a16:creationId xmlns:a16="http://schemas.microsoft.com/office/drawing/2014/main" id="{81CE5E5B-F797-4662-95D6-516CF336BDA5}"/>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0EE22278-02A3-4337-9D65-31C4C6CB4917}"/>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606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950A6E91-F369-4C36-AF69-8D6460FCE3A2}"/>
              </a:ext>
            </a:extLst>
          </p:cNvPr>
          <p:cNvSpPr/>
          <p:nvPr/>
        </p:nvSpPr>
        <p:spPr>
          <a:xfrm>
            <a:off x="1965499" y="2711093"/>
            <a:ext cx="8426276" cy="2797868"/>
          </a:xfrm>
          <a:prstGeom prst="roundRect">
            <a:avLst/>
          </a:prstGeom>
          <a:noFill/>
          <a:ln w="57150">
            <a:solidFill>
              <a:srgbClr val="F7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D88BD73E-4AEE-4EFF-B78F-71C57BFFE714}"/>
              </a:ext>
            </a:extLst>
          </p:cNvPr>
          <p:cNvSpPr>
            <a:spLocks noGrp="1"/>
          </p:cNvSpPr>
          <p:nvPr>
            <p:ph type="title"/>
          </p:nvPr>
        </p:nvSpPr>
        <p:spPr>
          <a:xfrm>
            <a:off x="838200" y="365125"/>
            <a:ext cx="10515600" cy="1054601"/>
          </a:xfrm>
        </p:spPr>
        <p:txBody>
          <a:bodyPr>
            <a:normAutofit fontScale="90000"/>
          </a:bodyPr>
          <a:lstStyle/>
          <a:p>
            <a:pPr algn="ctr">
              <a:lnSpc>
                <a:spcPct val="150000"/>
              </a:lnSpc>
            </a:pPr>
            <a:r>
              <a:rPr lang="nl-BE" sz="3600" b="1" dirty="0"/>
              <a:t>Rolverheldering</a:t>
            </a:r>
            <a:br>
              <a:rPr lang="nl-BE" sz="3600" dirty="0"/>
            </a:br>
            <a:r>
              <a:rPr lang="nl-BE" sz="3600" b="1" dirty="0"/>
              <a:t>Rol populatiemanager </a:t>
            </a:r>
            <a:r>
              <a:rPr lang="nl-BE" sz="3600" dirty="0"/>
              <a:t>bij</a:t>
            </a:r>
            <a:r>
              <a:rPr lang="nl-BE" sz="3600" b="1" dirty="0"/>
              <a:t> </a:t>
            </a:r>
            <a:r>
              <a:rPr lang="nl-BE" sz="3600" dirty="0"/>
              <a:t>COVID-19 vaccinatie </a:t>
            </a:r>
            <a:endParaRPr lang="nl-BE" sz="3600" b="1" dirty="0"/>
          </a:p>
        </p:txBody>
      </p:sp>
      <p:pic>
        <p:nvPicPr>
          <p:cNvPr id="10" name="Tijdelijke aanduiding voor inhoud 9">
            <a:extLst>
              <a:ext uri="{FF2B5EF4-FFF2-40B4-BE49-F238E27FC236}">
                <a16:creationId xmlns:a16="http://schemas.microsoft.com/office/drawing/2014/main" id="{01947035-4A02-4416-9299-7E468CEAF523}"/>
              </a:ext>
            </a:extLst>
          </p:cNvPr>
          <p:cNvPicPr>
            <a:picLocks noGrp="1" noChangeAspect="1"/>
          </p:cNvPicPr>
          <p:nvPr>
            <p:ph idx="1"/>
          </p:nvPr>
        </p:nvPicPr>
        <p:blipFill>
          <a:blip r:embed="rId3"/>
          <a:stretch>
            <a:fillRect/>
          </a:stretch>
        </p:blipFill>
        <p:spPr>
          <a:xfrm>
            <a:off x="862410" y="1769936"/>
            <a:ext cx="1735583" cy="1735583"/>
          </a:xfrm>
        </p:spPr>
      </p:pic>
      <p:pic>
        <p:nvPicPr>
          <p:cNvPr id="6" name="Graphic 5" descr="Klantbeoordeling">
            <a:extLst>
              <a:ext uri="{FF2B5EF4-FFF2-40B4-BE49-F238E27FC236}">
                <a16:creationId xmlns:a16="http://schemas.microsoft.com/office/drawing/2014/main" id="{5995B4DA-174D-4894-8843-F968A0A1B7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8" name="Rechte verbindingslijn 7">
            <a:extLst>
              <a:ext uri="{FF2B5EF4-FFF2-40B4-BE49-F238E27FC236}">
                <a16:creationId xmlns:a16="http://schemas.microsoft.com/office/drawing/2014/main" id="{81CE5E5B-F797-4662-95D6-516CF336BDA5}"/>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0EE22278-02A3-4337-9D65-31C4C6CB4917}"/>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11" name="Tijdelijke aanduiding voor inhoud 2">
            <a:extLst>
              <a:ext uri="{FF2B5EF4-FFF2-40B4-BE49-F238E27FC236}">
                <a16:creationId xmlns:a16="http://schemas.microsoft.com/office/drawing/2014/main" id="{F42DCCFA-FAF2-4567-BADB-4F39BC2C06C2}"/>
              </a:ext>
            </a:extLst>
          </p:cNvPr>
          <p:cNvSpPr txBox="1">
            <a:spLocks/>
          </p:cNvSpPr>
          <p:nvPr/>
        </p:nvSpPr>
        <p:spPr>
          <a:xfrm>
            <a:off x="2597993" y="3079967"/>
            <a:ext cx="7390383" cy="2533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nl-BE" dirty="0"/>
              <a:t>Overzicht bewaren over de hele ELZ.</a:t>
            </a:r>
          </a:p>
          <a:p>
            <a:pPr algn="just"/>
            <a:r>
              <a:rPr lang="nl-BE" dirty="0"/>
              <a:t>Brengt alle informatie over onbereikbare doelgroepen samen, en werkt een strategie uit om bepaalde doelgroepen beter te bereiken.</a:t>
            </a:r>
          </a:p>
          <a:p>
            <a:pPr marL="0" indent="0">
              <a:lnSpc>
                <a:spcPct val="150000"/>
              </a:lnSpc>
              <a:buClrTx/>
              <a:buNone/>
            </a:pPr>
            <a:endParaRPr lang="nl-BE" sz="3200" dirty="0"/>
          </a:p>
        </p:txBody>
      </p:sp>
    </p:spTree>
    <p:extLst>
      <p:ext uri="{BB962C8B-B14F-4D97-AF65-F5344CB8AC3E}">
        <p14:creationId xmlns:p14="http://schemas.microsoft.com/office/powerpoint/2010/main" val="272120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D1564-5629-4CFC-AB3A-0FF9DA5159D9}"/>
              </a:ext>
            </a:extLst>
          </p:cNvPr>
          <p:cNvSpPr>
            <a:spLocks noGrp="1"/>
          </p:cNvSpPr>
          <p:nvPr>
            <p:ph type="title"/>
          </p:nvPr>
        </p:nvSpPr>
        <p:spPr/>
        <p:txBody>
          <a:bodyPr>
            <a:normAutofit/>
          </a:bodyPr>
          <a:lstStyle/>
          <a:p>
            <a:r>
              <a:rPr lang="nl-BE" sz="4000" dirty="0"/>
              <a:t>Populatiemanager</a:t>
            </a:r>
          </a:p>
        </p:txBody>
      </p:sp>
      <p:sp>
        <p:nvSpPr>
          <p:cNvPr id="3" name="Tijdelijke aanduiding voor inhoud 2">
            <a:extLst>
              <a:ext uri="{FF2B5EF4-FFF2-40B4-BE49-F238E27FC236}">
                <a16:creationId xmlns:a16="http://schemas.microsoft.com/office/drawing/2014/main" id="{73CD2FD1-E2F9-4D8C-902D-C878F50C8D7D}"/>
              </a:ext>
            </a:extLst>
          </p:cNvPr>
          <p:cNvSpPr>
            <a:spLocks noGrp="1"/>
          </p:cNvSpPr>
          <p:nvPr>
            <p:ph idx="1"/>
          </p:nvPr>
        </p:nvSpPr>
        <p:spPr>
          <a:xfrm>
            <a:off x="838200" y="1570982"/>
            <a:ext cx="10515600" cy="4351338"/>
          </a:xfrm>
        </p:spPr>
        <p:txBody>
          <a:bodyPr>
            <a:normAutofit/>
          </a:bodyPr>
          <a:lstStyle/>
          <a:p>
            <a:r>
              <a:rPr lang="nl-BE" dirty="0"/>
              <a:t>Wie?</a:t>
            </a:r>
          </a:p>
          <a:p>
            <a:endParaRPr lang="nl-BE" dirty="0"/>
          </a:p>
          <a:p>
            <a:r>
              <a:rPr lang="nl-BE" dirty="0"/>
              <a:t>Wat kan je wel communiceren naar de populatiemanager?</a:t>
            </a:r>
          </a:p>
          <a:p>
            <a:pPr lvl="1"/>
            <a:r>
              <a:rPr lang="nl-BE" dirty="0"/>
              <a:t>Buurtniveau: niet-pluis signalen over groepen van mensen/gemeenschappen</a:t>
            </a:r>
          </a:p>
          <a:p>
            <a:pPr lvl="1"/>
            <a:r>
              <a:rPr lang="nl-BE" dirty="0"/>
              <a:t>Praktijk –of apotheekniveau: merken dat je een lage vaccinatie-</a:t>
            </a:r>
            <a:r>
              <a:rPr lang="nl-BE" dirty="0" err="1"/>
              <a:t>coverage</a:t>
            </a:r>
            <a:r>
              <a:rPr lang="nl-BE" dirty="0"/>
              <a:t>  haalt</a:t>
            </a:r>
          </a:p>
          <a:p>
            <a:r>
              <a:rPr lang="nl-BE" dirty="0"/>
              <a:t>Communiceer geen persoonsgegevens naar de populatiemanager!</a:t>
            </a:r>
          </a:p>
          <a:p>
            <a:endParaRPr lang="nl-BE" dirty="0"/>
          </a:p>
          <a:p>
            <a:r>
              <a:rPr lang="nl-BE" dirty="0"/>
              <a:t>Vragen? </a:t>
            </a:r>
            <a:r>
              <a:rPr lang="nl-BE" dirty="0">
                <a:highlight>
                  <a:srgbClr val="FFFF00"/>
                </a:highlight>
              </a:rPr>
              <a:t>Contactadres</a:t>
            </a:r>
          </a:p>
        </p:txBody>
      </p:sp>
      <p:pic>
        <p:nvPicPr>
          <p:cNvPr id="4" name="Graphic 3" descr="Klantbeoordeling">
            <a:extLst>
              <a:ext uri="{FF2B5EF4-FFF2-40B4-BE49-F238E27FC236}">
                <a16:creationId xmlns:a16="http://schemas.microsoft.com/office/drawing/2014/main" id="{0E289628-EA3C-4F93-8592-005DE40CD3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834C54DB-ED3E-40E7-912B-71D9839E7FB6}"/>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27DF0B59-26B2-4A69-B752-0649988492EF}"/>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pic>
        <p:nvPicPr>
          <p:cNvPr id="8" name="Tijdelijke aanduiding voor inhoud 9">
            <a:extLst>
              <a:ext uri="{FF2B5EF4-FFF2-40B4-BE49-F238E27FC236}">
                <a16:creationId xmlns:a16="http://schemas.microsoft.com/office/drawing/2014/main" id="{7223D0B1-5B50-4D06-8344-2D1E246B6E7A}"/>
              </a:ext>
            </a:extLst>
          </p:cNvPr>
          <p:cNvPicPr>
            <a:picLocks noChangeAspect="1"/>
          </p:cNvPicPr>
          <p:nvPr/>
        </p:nvPicPr>
        <p:blipFill>
          <a:blip r:embed="rId5"/>
          <a:stretch>
            <a:fillRect/>
          </a:stretch>
        </p:blipFill>
        <p:spPr>
          <a:xfrm>
            <a:off x="10475753" y="372926"/>
            <a:ext cx="1476694" cy="1476694"/>
          </a:xfrm>
          <a:prstGeom prst="rect">
            <a:avLst/>
          </a:prstGeom>
        </p:spPr>
      </p:pic>
    </p:spTree>
    <p:extLst>
      <p:ext uri="{BB962C8B-B14F-4D97-AF65-F5344CB8AC3E}">
        <p14:creationId xmlns:p14="http://schemas.microsoft.com/office/powerpoint/2010/main" val="1545881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3CA1-F645-4252-ABA9-04D41E3824A5}"/>
              </a:ext>
            </a:extLst>
          </p:cNvPr>
          <p:cNvSpPr>
            <a:spLocks noGrp="1"/>
          </p:cNvSpPr>
          <p:nvPr>
            <p:ph type="title"/>
          </p:nvPr>
        </p:nvSpPr>
        <p:spPr/>
        <p:txBody>
          <a:bodyPr/>
          <a:lstStyle/>
          <a:p>
            <a:r>
              <a:rPr lang="nl-BE" dirty="0"/>
              <a:t>Buurtwerkers Zorgzaam Leuven</a:t>
            </a:r>
          </a:p>
        </p:txBody>
      </p:sp>
      <p:sp>
        <p:nvSpPr>
          <p:cNvPr id="3" name="Tijdelijke aanduiding voor inhoud 2">
            <a:extLst>
              <a:ext uri="{FF2B5EF4-FFF2-40B4-BE49-F238E27FC236}">
                <a16:creationId xmlns:a16="http://schemas.microsoft.com/office/drawing/2014/main" id="{93C000F7-0616-496D-A06C-3A9E88096EFF}"/>
              </a:ext>
            </a:extLst>
          </p:cNvPr>
          <p:cNvSpPr>
            <a:spLocks noGrp="1"/>
          </p:cNvSpPr>
          <p:nvPr>
            <p:ph idx="1"/>
          </p:nvPr>
        </p:nvSpPr>
        <p:spPr>
          <a:xfrm>
            <a:off x="838200" y="2000884"/>
            <a:ext cx="10628086" cy="4351338"/>
          </a:xfrm>
        </p:spPr>
        <p:txBody>
          <a:bodyPr/>
          <a:lstStyle/>
          <a:p>
            <a:pPr marL="0" indent="0">
              <a:lnSpc>
                <a:spcPct val="150000"/>
              </a:lnSpc>
              <a:buNone/>
            </a:pPr>
            <a:r>
              <a:rPr lang="nl-BE" dirty="0"/>
              <a:t>Buurtwerker kent de buurt zeer goed.</a:t>
            </a:r>
          </a:p>
          <a:p>
            <a:pPr marL="0" indent="0">
              <a:lnSpc>
                <a:spcPct val="150000"/>
              </a:lnSpc>
              <a:buNone/>
            </a:pPr>
            <a:r>
              <a:rPr lang="nl-BE" dirty="0"/>
              <a:t>Daarom:</a:t>
            </a:r>
          </a:p>
          <a:p>
            <a:pPr lvl="1">
              <a:lnSpc>
                <a:spcPct val="100000"/>
              </a:lnSpc>
              <a:buFont typeface="Wingdings" panose="05000000000000000000" pitchFamily="2" charset="2"/>
              <a:buChar char="à"/>
            </a:pPr>
            <a:r>
              <a:rPr lang="nl-BE" dirty="0">
                <a:sym typeface="Wingdings" panose="05000000000000000000" pitchFamily="2" charset="2"/>
              </a:rPr>
              <a:t> Sensibiliseren waar nodig, indien nodig zorgverleners op de hoogte brengen.</a:t>
            </a:r>
          </a:p>
          <a:p>
            <a:pPr lvl="1">
              <a:lnSpc>
                <a:spcPct val="100000"/>
              </a:lnSpc>
              <a:buFont typeface="Wingdings" panose="05000000000000000000" pitchFamily="2" charset="2"/>
              <a:buChar char="à"/>
            </a:pPr>
            <a:r>
              <a:rPr lang="nl-BE" dirty="0">
                <a:sym typeface="Wingdings" panose="05000000000000000000" pitchFamily="2" charset="2"/>
              </a:rPr>
              <a:t> Oplossingen op maat zoeken voor de mensen: bijvoorbeeld problemen met vervoer tot vaccinatiecentrum? </a:t>
            </a:r>
            <a:endParaRPr lang="nl-BE" dirty="0"/>
          </a:p>
        </p:txBody>
      </p:sp>
      <p:pic>
        <p:nvPicPr>
          <p:cNvPr id="5" name="Afbeelding 4">
            <a:extLst>
              <a:ext uri="{FF2B5EF4-FFF2-40B4-BE49-F238E27FC236}">
                <a16:creationId xmlns:a16="http://schemas.microsoft.com/office/drawing/2014/main" id="{035A0C05-537E-4947-BF12-E7C8B643EDCF}"/>
              </a:ext>
            </a:extLst>
          </p:cNvPr>
          <p:cNvPicPr>
            <a:picLocks noChangeAspect="1"/>
          </p:cNvPicPr>
          <p:nvPr/>
        </p:nvPicPr>
        <p:blipFill>
          <a:blip r:embed="rId3"/>
          <a:stretch>
            <a:fillRect/>
          </a:stretch>
        </p:blipFill>
        <p:spPr>
          <a:xfrm>
            <a:off x="9868399" y="505778"/>
            <a:ext cx="1858236" cy="1858236"/>
          </a:xfrm>
          <a:prstGeom prst="rect">
            <a:avLst/>
          </a:prstGeom>
        </p:spPr>
      </p:pic>
      <p:pic>
        <p:nvPicPr>
          <p:cNvPr id="6" name="Graphic 5" descr="Klantbeoordeling">
            <a:extLst>
              <a:ext uri="{FF2B5EF4-FFF2-40B4-BE49-F238E27FC236}">
                <a16:creationId xmlns:a16="http://schemas.microsoft.com/office/drawing/2014/main" id="{BFF116AC-0E2E-421E-AC7C-0114E20922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7" name="Rechte verbindingslijn 6">
            <a:extLst>
              <a:ext uri="{FF2B5EF4-FFF2-40B4-BE49-F238E27FC236}">
                <a16:creationId xmlns:a16="http://schemas.microsoft.com/office/drawing/2014/main" id="{B00DB287-85CF-4359-99FA-E74DA5F90055}"/>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D1613685-51F4-415F-A4B0-5FACF1CA58BF}"/>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998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9ED47-6C29-4E2A-BB10-50AA4BF2E83F}"/>
              </a:ext>
            </a:extLst>
          </p:cNvPr>
          <p:cNvSpPr>
            <a:spLocks noGrp="1"/>
          </p:cNvSpPr>
          <p:nvPr>
            <p:ph type="title"/>
          </p:nvPr>
        </p:nvSpPr>
        <p:spPr>
          <a:xfrm>
            <a:off x="947210" y="943455"/>
            <a:ext cx="10689772" cy="1325563"/>
          </a:xfrm>
        </p:spPr>
        <p:txBody>
          <a:bodyPr>
            <a:normAutofit fontScale="90000"/>
          </a:bodyPr>
          <a:lstStyle/>
          <a:p>
            <a:pPr algn="ctr"/>
            <a:r>
              <a:rPr lang="nl-BE" sz="3600" dirty="0"/>
              <a:t>Gemeenschappelijke taken, dus belangrijk dat we hierrond </a:t>
            </a:r>
            <a:r>
              <a:rPr lang="nl-BE" sz="3600" b="1" dirty="0"/>
              <a:t>afspraken maken, om elkaar te versterken binnen de eerste lijn</a:t>
            </a:r>
            <a:r>
              <a:rPr lang="nl-BE" sz="3600" dirty="0"/>
              <a:t>!</a:t>
            </a:r>
          </a:p>
        </p:txBody>
      </p:sp>
      <p:pic>
        <p:nvPicPr>
          <p:cNvPr id="6" name="Afbeelding 5">
            <a:extLst>
              <a:ext uri="{FF2B5EF4-FFF2-40B4-BE49-F238E27FC236}">
                <a16:creationId xmlns:a16="http://schemas.microsoft.com/office/drawing/2014/main" id="{AFEBBC38-D546-4D46-B5F5-AD4C461300E3}"/>
              </a:ext>
            </a:extLst>
          </p:cNvPr>
          <p:cNvPicPr>
            <a:picLocks noChangeAspect="1"/>
          </p:cNvPicPr>
          <p:nvPr/>
        </p:nvPicPr>
        <p:blipFill>
          <a:blip r:embed="rId3"/>
          <a:stretch>
            <a:fillRect/>
          </a:stretch>
        </p:blipFill>
        <p:spPr>
          <a:xfrm>
            <a:off x="4608438" y="2719378"/>
            <a:ext cx="2975124" cy="2975124"/>
          </a:xfrm>
          <a:prstGeom prst="rect">
            <a:avLst/>
          </a:prstGeom>
        </p:spPr>
      </p:pic>
      <p:pic>
        <p:nvPicPr>
          <p:cNvPr id="9" name="Graphic 8" descr="Klantbeoordeling">
            <a:extLst>
              <a:ext uri="{FF2B5EF4-FFF2-40B4-BE49-F238E27FC236}">
                <a16:creationId xmlns:a16="http://schemas.microsoft.com/office/drawing/2014/main" id="{AD1E8194-FF72-4663-B81E-79201A6FCA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10" name="Rechte verbindingslijn 9">
            <a:extLst>
              <a:ext uri="{FF2B5EF4-FFF2-40B4-BE49-F238E27FC236}">
                <a16:creationId xmlns:a16="http://schemas.microsoft.com/office/drawing/2014/main" id="{557C5269-A189-4FBD-80B9-6B03D4143AB4}"/>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595F4B14-515A-4E55-A5BA-00AF01CC3353}"/>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66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5D5A0-8A23-4F78-A79A-416819E59242}"/>
              </a:ext>
            </a:extLst>
          </p:cNvPr>
          <p:cNvSpPr>
            <a:spLocks noGrp="1"/>
          </p:cNvSpPr>
          <p:nvPr>
            <p:ph type="title"/>
          </p:nvPr>
        </p:nvSpPr>
        <p:spPr/>
        <p:txBody>
          <a:bodyPr>
            <a:normAutofit/>
          </a:bodyPr>
          <a:lstStyle/>
          <a:p>
            <a:r>
              <a:rPr lang="nl-BE" sz="3600" dirty="0"/>
              <a:t>Welke zorgverleners zijn hier vanavond aanwezig?</a:t>
            </a:r>
          </a:p>
        </p:txBody>
      </p:sp>
      <p:sp>
        <p:nvSpPr>
          <p:cNvPr id="3" name="Tijdelijke aanduiding voor inhoud 2">
            <a:extLst>
              <a:ext uri="{FF2B5EF4-FFF2-40B4-BE49-F238E27FC236}">
                <a16:creationId xmlns:a16="http://schemas.microsoft.com/office/drawing/2014/main" id="{DD789641-96B1-4DB3-962E-2A67EE145B73}"/>
              </a:ext>
            </a:extLst>
          </p:cNvPr>
          <p:cNvSpPr>
            <a:spLocks noGrp="1"/>
          </p:cNvSpPr>
          <p:nvPr>
            <p:ph idx="1"/>
          </p:nvPr>
        </p:nvSpPr>
        <p:spPr>
          <a:xfrm>
            <a:off x="838200" y="1558925"/>
            <a:ext cx="10515600" cy="4351338"/>
          </a:xfrm>
        </p:spPr>
        <p:txBody>
          <a:bodyPr>
            <a:normAutofit/>
          </a:bodyPr>
          <a:lstStyle/>
          <a:p>
            <a:pPr marL="0" indent="0">
              <a:buNone/>
            </a:pPr>
            <a:r>
              <a:rPr lang="nl-BE" dirty="0"/>
              <a:t>bijvoorbeeld</a:t>
            </a:r>
          </a:p>
          <a:p>
            <a:r>
              <a:rPr lang="nl-BE" dirty="0"/>
              <a:t>Huisartsen</a:t>
            </a:r>
          </a:p>
          <a:p>
            <a:r>
              <a:rPr lang="nl-BE" dirty="0"/>
              <a:t>Huisapothekers, apotheker-stagiairs</a:t>
            </a:r>
          </a:p>
          <a:p>
            <a:r>
              <a:rPr lang="nl-BE" dirty="0"/>
              <a:t>Kinesitherapeuten </a:t>
            </a:r>
          </a:p>
          <a:p>
            <a:r>
              <a:rPr lang="nl-BE" dirty="0"/>
              <a:t>Verpleegkundigen</a:t>
            </a:r>
          </a:p>
          <a:p>
            <a:r>
              <a:rPr lang="nl-BE" dirty="0"/>
              <a:t>Buurtwerkers</a:t>
            </a:r>
          </a:p>
          <a:p>
            <a:r>
              <a:rPr lang="nl-BE" dirty="0"/>
              <a:t>Psychologen</a:t>
            </a:r>
          </a:p>
        </p:txBody>
      </p:sp>
      <p:pic>
        <p:nvPicPr>
          <p:cNvPr id="4" name="Graphic 3" descr="Klantbeoordeling">
            <a:extLst>
              <a:ext uri="{FF2B5EF4-FFF2-40B4-BE49-F238E27FC236}">
                <a16:creationId xmlns:a16="http://schemas.microsoft.com/office/drawing/2014/main" id="{281B8199-F45E-4FCA-949B-E2A55B2C1C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F0F307A7-B03C-4D63-86EC-27B49E0C0DC3}"/>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0971E9A9-CAEF-4640-9CD1-36D066A10220}"/>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727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359A6-58F7-4F8D-9905-A21C9C0BFF48}"/>
              </a:ext>
            </a:extLst>
          </p:cNvPr>
          <p:cNvSpPr>
            <a:spLocks noGrp="1"/>
          </p:cNvSpPr>
          <p:nvPr>
            <p:ph type="ctrTitle"/>
          </p:nvPr>
        </p:nvSpPr>
        <p:spPr>
          <a:xfrm>
            <a:off x="1146629" y="2316163"/>
            <a:ext cx="9144000" cy="2387600"/>
          </a:xfrm>
        </p:spPr>
        <p:txBody>
          <a:bodyPr>
            <a:normAutofit/>
          </a:bodyPr>
          <a:lstStyle/>
          <a:p>
            <a:pPr algn="l"/>
            <a:r>
              <a:rPr lang="nl-BE" sz="4000" dirty="0"/>
              <a:t>Voorbeelden uit de praktijk bespreken </a:t>
            </a:r>
            <a:br>
              <a:rPr lang="nl-BE" sz="4000" dirty="0"/>
            </a:br>
            <a:r>
              <a:rPr lang="nl-BE" sz="4000" dirty="0"/>
              <a:t>aan de hand van casussen</a:t>
            </a:r>
          </a:p>
        </p:txBody>
      </p:sp>
      <p:pic>
        <p:nvPicPr>
          <p:cNvPr id="6" name="Graphic 5" descr="Klantbeoordeling">
            <a:extLst>
              <a:ext uri="{FF2B5EF4-FFF2-40B4-BE49-F238E27FC236}">
                <a16:creationId xmlns:a16="http://schemas.microsoft.com/office/drawing/2014/main" id="{4A9440F8-2C42-4BB7-9D82-4A47B5ED99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7" name="Rechte verbindingslijn 6">
            <a:extLst>
              <a:ext uri="{FF2B5EF4-FFF2-40B4-BE49-F238E27FC236}">
                <a16:creationId xmlns:a16="http://schemas.microsoft.com/office/drawing/2014/main" id="{3E1111AA-0F53-4E7E-A639-CBADC3E2E4F8}"/>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512D3FC0-35F4-48C3-A5A5-CD012CE44E7E}"/>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644535E-B9BC-4E56-8161-91EA8F7ABEE9}"/>
              </a:ext>
            </a:extLst>
          </p:cNvPr>
          <p:cNvSpPr>
            <a:spLocks noGrp="1"/>
          </p:cNvSpPr>
          <p:nvPr>
            <p:ph idx="1"/>
          </p:nvPr>
        </p:nvSpPr>
        <p:spPr>
          <a:xfrm>
            <a:off x="698500" y="1850557"/>
            <a:ext cx="10515600" cy="4351338"/>
          </a:xfrm>
        </p:spPr>
        <p:txBody>
          <a:bodyPr>
            <a:normAutofit/>
          </a:bodyPr>
          <a:lstStyle/>
          <a:p>
            <a:pPr marL="0" indent="0" algn="just">
              <a:buNone/>
            </a:pPr>
            <a:r>
              <a:rPr lang="nl-BE" sz="2400" dirty="0"/>
              <a:t>Leeftijd: 31 jaar</a:t>
            </a:r>
          </a:p>
          <a:p>
            <a:pPr marL="0" indent="0" algn="just">
              <a:buNone/>
            </a:pPr>
            <a:r>
              <a:rPr lang="nl-BE" sz="2400" dirty="0"/>
              <a:t>Katja komt langs in de apotheek, en vraagt naar foliumzuur 0,4 mg. Katja heeft een zwangerschapswens.</a:t>
            </a:r>
          </a:p>
          <a:p>
            <a:pPr marL="0" indent="0" algn="just">
              <a:buNone/>
            </a:pPr>
            <a:r>
              <a:rPr lang="nl-BE" sz="2400" dirty="0"/>
              <a:t>Ze vraagt zich af of ze zich moet laten vaccineren tegen Covid-19. Ze maakt zich hier toch wel zorgen rond.</a:t>
            </a:r>
          </a:p>
          <a:p>
            <a:pPr marL="0" indent="0" algn="just">
              <a:buNone/>
            </a:pPr>
            <a:endParaRPr lang="nl-BE" sz="2400" dirty="0"/>
          </a:p>
          <a:p>
            <a:pPr algn="just">
              <a:buFont typeface="Wingdings" panose="05000000000000000000" pitchFamily="2" charset="2"/>
              <a:buChar char="Ø"/>
            </a:pPr>
            <a:r>
              <a:rPr lang="nl-BE" sz="2400" dirty="0"/>
              <a:t> Hoe hiermee omgaan als zorgverlener?</a:t>
            </a:r>
          </a:p>
          <a:p>
            <a:pPr algn="just">
              <a:buFont typeface="Wingdings" panose="05000000000000000000" pitchFamily="2" charset="2"/>
              <a:buChar char="Ø"/>
            </a:pPr>
            <a:r>
              <a:rPr lang="nl-BE" sz="2400" dirty="0"/>
              <a:t> </a:t>
            </a:r>
            <a:r>
              <a:rPr lang="nl-BE" sz="2400" dirty="0" err="1"/>
              <a:t>Quid</a:t>
            </a:r>
            <a:r>
              <a:rPr lang="nl-BE" sz="2400" dirty="0"/>
              <a:t>: </a:t>
            </a:r>
            <a:r>
              <a:rPr lang="nl-BE" sz="2400" dirty="0" err="1"/>
              <a:t>zwangerschapwens</a:t>
            </a:r>
            <a:r>
              <a:rPr lang="nl-BE" sz="2400" dirty="0"/>
              <a:t> of zwangerschap en COVID-19 vaccinatie?</a:t>
            </a:r>
          </a:p>
          <a:p>
            <a:pPr algn="just">
              <a:buFont typeface="Wingdings" panose="05000000000000000000" pitchFamily="2" charset="2"/>
              <a:buChar char="Ø"/>
            </a:pPr>
            <a:r>
              <a:rPr lang="nl-BE" sz="2400" dirty="0"/>
              <a:t> Zwangerschap en doorverwijzen naar de arts?</a:t>
            </a:r>
          </a:p>
          <a:p>
            <a:pPr marL="0" indent="0" algn="just">
              <a:buNone/>
            </a:pPr>
            <a:r>
              <a:rPr lang="nl-BE" sz="2400" dirty="0">
                <a:sym typeface="Wingdings" panose="05000000000000000000" pitchFamily="2" charset="2"/>
              </a:rPr>
              <a:t>	</a:t>
            </a:r>
            <a:r>
              <a:rPr lang="nl-BE" sz="2000" dirty="0">
                <a:sym typeface="Wingdings" panose="05000000000000000000" pitchFamily="2" charset="2"/>
              </a:rPr>
              <a:t> Preconceptioneel consult?</a:t>
            </a:r>
            <a:endParaRPr lang="nl-BE" sz="1600" dirty="0"/>
          </a:p>
        </p:txBody>
      </p:sp>
      <p:sp>
        <p:nvSpPr>
          <p:cNvPr id="6" name="Titel 1">
            <a:extLst>
              <a:ext uri="{FF2B5EF4-FFF2-40B4-BE49-F238E27FC236}">
                <a16:creationId xmlns:a16="http://schemas.microsoft.com/office/drawing/2014/main" id="{8BBA9EEE-ACED-439C-8A8B-9C8562DA7EC8}"/>
              </a:ext>
            </a:extLst>
          </p:cNvPr>
          <p:cNvSpPr txBox="1">
            <a:spLocks/>
          </p:cNvSpPr>
          <p:nvPr/>
        </p:nvSpPr>
        <p:spPr>
          <a:xfrm>
            <a:off x="698500" y="405818"/>
            <a:ext cx="10515600" cy="813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nl-BE" sz="4000" dirty="0"/>
              <a:t>Casus: Katja</a:t>
            </a:r>
          </a:p>
        </p:txBody>
      </p:sp>
      <p:pic>
        <p:nvPicPr>
          <p:cNvPr id="7" name="Graphic 6" descr="Klantbeoordeling">
            <a:extLst>
              <a:ext uri="{FF2B5EF4-FFF2-40B4-BE49-F238E27FC236}">
                <a16:creationId xmlns:a16="http://schemas.microsoft.com/office/drawing/2014/main" id="{A4B66C6B-5E65-47C6-8C78-37ED5B27E1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8" name="Rechte verbindingslijn 7">
            <a:extLst>
              <a:ext uri="{FF2B5EF4-FFF2-40B4-BE49-F238E27FC236}">
                <a16:creationId xmlns:a16="http://schemas.microsoft.com/office/drawing/2014/main" id="{8E11FBDA-B8E2-421F-A356-B73D55082BA7}"/>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06E7AF11-AC21-46BB-95BF-0CB29E647FEA}"/>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69916B4A-65AB-45CB-BA4E-D3AA444B328E}"/>
              </a:ext>
            </a:extLst>
          </p:cNvPr>
          <p:cNvPicPr>
            <a:picLocks noChangeAspect="1"/>
          </p:cNvPicPr>
          <p:nvPr/>
        </p:nvPicPr>
        <p:blipFill>
          <a:blip r:embed="rId5"/>
          <a:stretch>
            <a:fillRect/>
          </a:stretch>
        </p:blipFill>
        <p:spPr>
          <a:xfrm>
            <a:off x="9431079" y="257575"/>
            <a:ext cx="2599750" cy="1733166"/>
          </a:xfrm>
          <a:prstGeom prst="rect">
            <a:avLst/>
          </a:prstGeom>
        </p:spPr>
      </p:pic>
    </p:spTree>
    <p:extLst>
      <p:ext uri="{BB962C8B-B14F-4D97-AF65-F5344CB8AC3E}">
        <p14:creationId xmlns:p14="http://schemas.microsoft.com/office/powerpoint/2010/main" val="1208214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35E5022-7D26-413E-AEEB-D42356F1DAA8}"/>
              </a:ext>
            </a:extLst>
          </p:cNvPr>
          <p:cNvSpPr>
            <a:spLocks noGrp="1"/>
          </p:cNvSpPr>
          <p:nvPr>
            <p:ph type="title"/>
          </p:nvPr>
        </p:nvSpPr>
        <p:spPr>
          <a:xfrm>
            <a:off x="753465" y="405818"/>
            <a:ext cx="10515600" cy="813966"/>
          </a:xfrm>
        </p:spPr>
        <p:txBody>
          <a:bodyPr>
            <a:normAutofit/>
          </a:bodyPr>
          <a:lstStyle/>
          <a:p>
            <a:r>
              <a:rPr lang="nl-BE" sz="4000" dirty="0"/>
              <a:t>Casus: Sarah</a:t>
            </a:r>
          </a:p>
        </p:txBody>
      </p:sp>
      <p:sp>
        <p:nvSpPr>
          <p:cNvPr id="3" name="Tijdelijke aanduiding voor inhoud 2">
            <a:extLst>
              <a:ext uri="{FF2B5EF4-FFF2-40B4-BE49-F238E27FC236}">
                <a16:creationId xmlns:a16="http://schemas.microsoft.com/office/drawing/2014/main" id="{377CC51B-CC76-4CFF-980D-5EDCFB56F84D}"/>
              </a:ext>
            </a:extLst>
          </p:cNvPr>
          <p:cNvSpPr>
            <a:spLocks noGrp="1"/>
          </p:cNvSpPr>
          <p:nvPr>
            <p:ph idx="1"/>
          </p:nvPr>
        </p:nvSpPr>
        <p:spPr>
          <a:xfrm>
            <a:off x="838200" y="1537892"/>
            <a:ext cx="10515600" cy="4351338"/>
          </a:xfrm>
        </p:spPr>
        <p:txBody>
          <a:bodyPr/>
          <a:lstStyle/>
          <a:p>
            <a:pPr marL="0" indent="0" algn="just">
              <a:buNone/>
            </a:pPr>
            <a:r>
              <a:rPr lang="nl-BE" sz="2400" dirty="0"/>
              <a:t>Datum: 25 juli 2021</a:t>
            </a:r>
          </a:p>
          <a:p>
            <a:pPr marL="0" indent="0" algn="just">
              <a:buNone/>
            </a:pPr>
            <a:r>
              <a:rPr lang="nl-BE" sz="2400" dirty="0"/>
              <a:t>Leeftijd: 34 jaar</a:t>
            </a:r>
          </a:p>
          <a:p>
            <a:pPr marL="0" indent="0" algn="just">
              <a:buNone/>
            </a:pPr>
            <a:r>
              <a:rPr lang="nl-BE" sz="2400" dirty="0"/>
              <a:t>Sarah heeft haar eerste vaccin reeds gehad, maar heeft veel last van nevenwerkingen: hoofdpijn, rillingen, spierpijn, …  Daarom twijfelt ze om haar 2</a:t>
            </a:r>
            <a:r>
              <a:rPr lang="nl-BE" sz="2400" baseline="30000" dirty="0"/>
              <a:t>de</a:t>
            </a:r>
            <a:r>
              <a:rPr lang="nl-BE" sz="2400" dirty="0"/>
              <a:t> dosis te gaan halen…</a:t>
            </a:r>
          </a:p>
          <a:p>
            <a:pPr marL="0" indent="0" algn="just">
              <a:buNone/>
            </a:pPr>
            <a:endParaRPr lang="nl-BE" sz="2400" dirty="0"/>
          </a:p>
          <a:p>
            <a:pPr algn="just">
              <a:buFont typeface="Wingdings" panose="05000000000000000000" pitchFamily="2" charset="2"/>
              <a:buChar char="Ø"/>
            </a:pPr>
            <a:r>
              <a:rPr lang="nl-BE" sz="2400" dirty="0"/>
              <a:t> Hoe pakken we deze situatie als zorgverlener aan?</a:t>
            </a:r>
          </a:p>
          <a:p>
            <a:pPr algn="just">
              <a:buFont typeface="Wingdings" panose="05000000000000000000" pitchFamily="2" charset="2"/>
              <a:buChar char="Ø"/>
            </a:pPr>
            <a:r>
              <a:rPr lang="nl-BE" sz="2400" dirty="0"/>
              <a:t> Wat zijn aandachtspunten voor alle zorgverleners wanneer iemand door nevenwerkingen niet meer achter een tweede dosis van het vaccin staat?</a:t>
            </a:r>
          </a:p>
          <a:p>
            <a:pPr algn="just">
              <a:buFont typeface="Wingdings" panose="05000000000000000000" pitchFamily="2" charset="2"/>
              <a:buChar char="Ø"/>
            </a:pPr>
            <a:r>
              <a:rPr lang="nl-BE" sz="2400" dirty="0"/>
              <a:t> Interdisciplinaire communicatie?</a:t>
            </a:r>
          </a:p>
          <a:p>
            <a:pPr marL="0" indent="0" algn="just">
              <a:buNone/>
            </a:pPr>
            <a:endParaRPr lang="nl-BE" dirty="0"/>
          </a:p>
        </p:txBody>
      </p:sp>
      <p:pic>
        <p:nvPicPr>
          <p:cNvPr id="5" name="Graphic 4" descr="Klantbeoordeling">
            <a:extLst>
              <a:ext uri="{FF2B5EF4-FFF2-40B4-BE49-F238E27FC236}">
                <a16:creationId xmlns:a16="http://schemas.microsoft.com/office/drawing/2014/main" id="{2ACC6FE2-AF35-4864-8FD3-E6A1031DE0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6" name="Rechte verbindingslijn 5">
            <a:extLst>
              <a:ext uri="{FF2B5EF4-FFF2-40B4-BE49-F238E27FC236}">
                <a16:creationId xmlns:a16="http://schemas.microsoft.com/office/drawing/2014/main" id="{B1F6B6E0-C788-4DD3-BBF1-BC0ADF8A0F31}"/>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62B37771-E379-407E-9150-9776636056E4}"/>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pic>
        <p:nvPicPr>
          <p:cNvPr id="1028" name="Picture 4" descr="Portret smiley jonge vrouw | Gratis Foto">
            <a:extLst>
              <a:ext uri="{FF2B5EF4-FFF2-40B4-BE49-F238E27FC236}">
                <a16:creationId xmlns:a16="http://schemas.microsoft.com/office/drawing/2014/main" id="{814F81B0-2A36-4148-A974-F54EB53E2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0362" y="383523"/>
            <a:ext cx="2510788" cy="167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048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ED3DCAD-6505-485D-8531-10D79758C8AE}"/>
              </a:ext>
            </a:extLst>
          </p:cNvPr>
          <p:cNvSpPr>
            <a:spLocks noGrp="1"/>
          </p:cNvSpPr>
          <p:nvPr>
            <p:ph idx="1"/>
          </p:nvPr>
        </p:nvSpPr>
        <p:spPr>
          <a:xfrm>
            <a:off x="753464" y="1662370"/>
            <a:ext cx="10828935" cy="4351338"/>
          </a:xfrm>
        </p:spPr>
        <p:txBody>
          <a:bodyPr>
            <a:normAutofit/>
          </a:bodyPr>
          <a:lstStyle/>
          <a:p>
            <a:pPr marL="0" indent="0" algn="just">
              <a:buNone/>
            </a:pPr>
            <a:r>
              <a:rPr lang="nl-BE" sz="2400" dirty="0"/>
              <a:t>Datum: 15 juni 2021</a:t>
            </a:r>
          </a:p>
          <a:p>
            <a:pPr marL="0" indent="0" algn="just">
              <a:buNone/>
            </a:pPr>
            <a:r>
              <a:rPr lang="nl-BE" sz="2400" dirty="0"/>
              <a:t>Leeftijd: 36 jaar. Virginie lijdt aan obesitas.</a:t>
            </a:r>
          </a:p>
          <a:p>
            <a:pPr marL="0" indent="0" algn="just">
              <a:buNone/>
            </a:pPr>
            <a:r>
              <a:rPr lang="nl-BE" sz="2400" dirty="0"/>
              <a:t>De apotheker ziet in de software dat deze patiënt niet werd opgeroepen tot COVID-19 vaccinatie. </a:t>
            </a:r>
          </a:p>
          <a:p>
            <a:pPr marL="0" indent="0" algn="just">
              <a:buNone/>
            </a:pPr>
            <a:endParaRPr lang="nl-BE" sz="2400" dirty="0"/>
          </a:p>
          <a:p>
            <a:pPr algn="just">
              <a:buFont typeface="Wingdings" panose="05000000000000000000" pitchFamily="2" charset="2"/>
              <a:buChar char="Ø"/>
            </a:pPr>
            <a:r>
              <a:rPr lang="nl-BE" sz="2400" dirty="0"/>
              <a:t> </a:t>
            </a:r>
            <a:r>
              <a:rPr lang="nl-BE" sz="2000" dirty="0"/>
              <a:t>Deze patiënt werd niet gevonden in het systeem van de huisarts </a:t>
            </a:r>
            <a:r>
              <a:rPr lang="nl-BE" sz="2000" dirty="0">
                <a:sym typeface="Wingdings" panose="05000000000000000000" pitchFamily="2" charset="2"/>
              </a:rPr>
              <a:t> voorbeeld van patiënt die door de mazen van het net glipt.</a:t>
            </a:r>
            <a:endParaRPr lang="nl-BE" sz="2000" dirty="0"/>
          </a:p>
          <a:p>
            <a:pPr algn="just">
              <a:buFont typeface="Wingdings" panose="05000000000000000000" pitchFamily="2" charset="2"/>
              <a:buChar char="Ø"/>
            </a:pPr>
            <a:r>
              <a:rPr lang="nl-BE" sz="2000" dirty="0"/>
              <a:t> Deze patiënt is een risicopersoon, hoe melden we deze persoon alsnog aan bij de huisarts?</a:t>
            </a:r>
          </a:p>
          <a:p>
            <a:pPr algn="just">
              <a:buFont typeface="Wingdings" panose="05000000000000000000" pitchFamily="2" charset="2"/>
              <a:buChar char="Ø"/>
            </a:pPr>
            <a:r>
              <a:rPr lang="nl-BE" sz="2000" dirty="0"/>
              <a:t> Hoe het gesprek aangaan met de patiënt zonder stigmatiserend te zijn?</a:t>
            </a:r>
          </a:p>
          <a:p>
            <a:pPr algn="just">
              <a:buFont typeface="Wingdings" panose="05000000000000000000" pitchFamily="2" charset="2"/>
              <a:buChar char="Ø"/>
            </a:pPr>
            <a:r>
              <a:rPr lang="nl-BE" sz="2000" dirty="0"/>
              <a:t> Hoe dit als apotheker communiceren naar de patiënt toe zonder de vertrouwensrelatie tussen huisarts en patiënt te schaden?</a:t>
            </a:r>
            <a:endParaRPr lang="nl-BE" sz="2400" dirty="0"/>
          </a:p>
        </p:txBody>
      </p:sp>
      <p:pic>
        <p:nvPicPr>
          <p:cNvPr id="4" name="Graphic 3" descr="Klantbeoordeling">
            <a:extLst>
              <a:ext uri="{FF2B5EF4-FFF2-40B4-BE49-F238E27FC236}">
                <a16:creationId xmlns:a16="http://schemas.microsoft.com/office/drawing/2014/main" id="{CE9FDE4B-3DD5-490D-B55C-BFBF3B09B8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EBF922DE-B8C9-4FC3-AF1A-BE8BC8DF06F2}"/>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3AAA798F-1A0B-488D-A4B9-28B7332008DA}"/>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A348D2DB-BA7A-461E-A22C-8C9EEFE5CCB8}"/>
              </a:ext>
            </a:extLst>
          </p:cNvPr>
          <p:cNvSpPr txBox="1">
            <a:spLocks/>
          </p:cNvSpPr>
          <p:nvPr/>
        </p:nvSpPr>
        <p:spPr>
          <a:xfrm>
            <a:off x="753465" y="405818"/>
            <a:ext cx="10515600" cy="813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nl-BE" sz="4000" dirty="0"/>
              <a:t>Casus: Virginie</a:t>
            </a:r>
          </a:p>
        </p:txBody>
      </p:sp>
      <p:pic>
        <p:nvPicPr>
          <p:cNvPr id="7170" name="Picture 2" descr="Overgewicht slecht voor carrière vrouw | Gezondheidsnet">
            <a:extLst>
              <a:ext uri="{FF2B5EF4-FFF2-40B4-BE49-F238E27FC236}">
                <a16:creationId xmlns:a16="http://schemas.microsoft.com/office/drawing/2014/main" id="{33385356-EC41-4179-8A73-250004A525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7174" y="320821"/>
            <a:ext cx="1791775" cy="179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8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85170-2EBA-4576-931C-A942DE6744C9}"/>
              </a:ext>
            </a:extLst>
          </p:cNvPr>
          <p:cNvSpPr>
            <a:spLocks noGrp="1"/>
          </p:cNvSpPr>
          <p:nvPr>
            <p:ph type="title"/>
          </p:nvPr>
        </p:nvSpPr>
        <p:spPr>
          <a:xfrm>
            <a:off x="753465" y="405818"/>
            <a:ext cx="10515600" cy="813966"/>
          </a:xfrm>
        </p:spPr>
        <p:txBody>
          <a:bodyPr>
            <a:normAutofit/>
          </a:bodyPr>
          <a:lstStyle/>
          <a:p>
            <a:r>
              <a:rPr lang="nl-BE" sz="4000" dirty="0"/>
              <a:t>Casus: Melanie en Jean-Pierre</a:t>
            </a:r>
          </a:p>
        </p:txBody>
      </p:sp>
      <p:sp>
        <p:nvSpPr>
          <p:cNvPr id="3" name="Tijdelijke aanduiding voor inhoud 2">
            <a:extLst>
              <a:ext uri="{FF2B5EF4-FFF2-40B4-BE49-F238E27FC236}">
                <a16:creationId xmlns:a16="http://schemas.microsoft.com/office/drawing/2014/main" id="{A8C795C5-031C-4FB6-B59D-880443981D65}"/>
              </a:ext>
            </a:extLst>
          </p:cNvPr>
          <p:cNvSpPr>
            <a:spLocks noGrp="1"/>
          </p:cNvSpPr>
          <p:nvPr>
            <p:ph idx="1"/>
          </p:nvPr>
        </p:nvSpPr>
        <p:spPr>
          <a:xfrm>
            <a:off x="852616" y="1685652"/>
            <a:ext cx="10755184" cy="4891493"/>
          </a:xfrm>
        </p:spPr>
        <p:txBody>
          <a:bodyPr>
            <a:normAutofit/>
          </a:bodyPr>
          <a:lstStyle/>
          <a:p>
            <a:pPr marL="0" indent="0" algn="just">
              <a:lnSpc>
                <a:spcPct val="150000"/>
              </a:lnSpc>
              <a:buNone/>
            </a:pPr>
            <a:r>
              <a:rPr lang="nl-BE" sz="2400" dirty="0">
                <a:solidFill>
                  <a:schemeClr val="tx1"/>
                </a:solidFill>
              </a:rPr>
              <a:t>Datum: 20 maart 2020</a:t>
            </a:r>
          </a:p>
          <a:p>
            <a:pPr marL="0" indent="0" algn="just">
              <a:lnSpc>
                <a:spcPct val="100000"/>
              </a:lnSpc>
              <a:buNone/>
            </a:pPr>
            <a:r>
              <a:rPr lang="nl-BE" sz="2400" dirty="0">
                <a:solidFill>
                  <a:schemeClr val="tx1"/>
                </a:solidFill>
              </a:rPr>
              <a:t>Melanie (73, beginnend dementerend) en haar man Jean-Pierre (75, moeilijk te been) zijn allebei opgeroepen tot COVID-19 vaccinatie. </a:t>
            </a:r>
            <a:r>
              <a:rPr lang="nl-BE" sz="2400" dirty="0"/>
              <a:t>De zorgverleners uit het zorgteam</a:t>
            </a:r>
            <a:r>
              <a:rPr lang="nl-BE" sz="2400" dirty="0">
                <a:solidFill>
                  <a:schemeClr val="tx1"/>
                </a:solidFill>
              </a:rPr>
              <a:t> merken allemaal afzonderlijk dat Melanie het niet zit zitten om naar het vaccincatiecentrum te gaan</a:t>
            </a:r>
            <a:r>
              <a:rPr lang="nl-BE" sz="2400" dirty="0"/>
              <a:t>. </a:t>
            </a:r>
            <a:r>
              <a:rPr lang="nl-BE" sz="2400" dirty="0">
                <a:solidFill>
                  <a:schemeClr val="tx1"/>
                </a:solidFill>
              </a:rPr>
              <a:t>Ze heeft ook iets gehoord van mogelijkheid te thuisvacci</a:t>
            </a:r>
            <a:r>
              <a:rPr lang="nl-BE" sz="2400" dirty="0"/>
              <a:t>natie, en vraagt naar meer informatie.</a:t>
            </a:r>
            <a:endParaRPr lang="nl-BE" sz="2400" dirty="0">
              <a:solidFill>
                <a:schemeClr val="tx1"/>
              </a:solidFill>
            </a:endParaRPr>
          </a:p>
          <a:p>
            <a:pPr marL="457200" lvl="1" indent="0" algn="just">
              <a:lnSpc>
                <a:spcPct val="100000"/>
              </a:lnSpc>
              <a:buNone/>
            </a:pPr>
            <a:endParaRPr lang="nl-BE" sz="2000" dirty="0"/>
          </a:p>
          <a:p>
            <a:pPr algn="just">
              <a:lnSpc>
                <a:spcPct val="100000"/>
              </a:lnSpc>
              <a:buFont typeface="Wingdings" panose="05000000000000000000" pitchFamily="2" charset="2"/>
              <a:buChar char="Ø"/>
            </a:pPr>
            <a:r>
              <a:rPr lang="nl-BE" sz="2400" dirty="0">
                <a:solidFill>
                  <a:schemeClr val="tx1"/>
                </a:solidFill>
              </a:rPr>
              <a:t> Hoe als apotheker/thuiszorg/huisarts deze situatie aanpakken? Komen patiënten </a:t>
            </a:r>
            <a:r>
              <a:rPr lang="nl-BE" sz="2400" dirty="0" err="1">
                <a:solidFill>
                  <a:schemeClr val="tx1"/>
                </a:solidFill>
              </a:rPr>
              <a:t>inaanmerking</a:t>
            </a:r>
            <a:r>
              <a:rPr lang="nl-BE" sz="2400" dirty="0">
                <a:solidFill>
                  <a:schemeClr val="tx1"/>
                </a:solidFill>
              </a:rPr>
              <a:t> voor thuisvaccinatie, want mobiel?</a:t>
            </a:r>
          </a:p>
          <a:p>
            <a:pPr algn="just">
              <a:lnSpc>
                <a:spcPct val="100000"/>
              </a:lnSpc>
              <a:buFont typeface="Wingdings" panose="05000000000000000000" pitchFamily="2" charset="2"/>
              <a:buChar char="Ø"/>
            </a:pPr>
            <a:r>
              <a:rPr lang="nl-BE" sz="2400" dirty="0">
                <a:solidFill>
                  <a:schemeClr val="tx1"/>
                </a:solidFill>
              </a:rPr>
              <a:t> Afspraken rond inter</a:t>
            </a:r>
            <a:r>
              <a:rPr lang="nl-BE" sz="2400" dirty="0"/>
              <a:t>disciplinaire communicatie i.v.m. thuisvaccinatie?</a:t>
            </a:r>
          </a:p>
          <a:p>
            <a:pPr algn="just">
              <a:lnSpc>
                <a:spcPct val="100000"/>
              </a:lnSpc>
              <a:buFont typeface="Wingdings" panose="05000000000000000000" pitchFamily="2" charset="2"/>
              <a:buChar char="Ø"/>
            </a:pPr>
            <a:endParaRPr lang="nl-BE" dirty="0">
              <a:solidFill>
                <a:schemeClr val="tx1"/>
              </a:solidFill>
            </a:endParaRPr>
          </a:p>
        </p:txBody>
      </p:sp>
      <p:pic>
        <p:nvPicPr>
          <p:cNvPr id="2052" name="Picture 4" descr="Virtuele knuffels voor opa en oma: 7 x tips voor leuke activiteiten -  LINDA.nl">
            <a:extLst>
              <a:ext uri="{FF2B5EF4-FFF2-40B4-BE49-F238E27FC236}">
                <a16:creationId xmlns:a16="http://schemas.microsoft.com/office/drawing/2014/main" id="{3F0C1E0F-1071-4E7C-BD70-BC1BCCB77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291" y="280855"/>
            <a:ext cx="3065727" cy="1727026"/>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Klantbeoordeling">
            <a:extLst>
              <a:ext uri="{FF2B5EF4-FFF2-40B4-BE49-F238E27FC236}">
                <a16:creationId xmlns:a16="http://schemas.microsoft.com/office/drawing/2014/main" id="{F51B1E15-1179-4EFF-98F1-AFD217D5E9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6" name="Rechte verbindingslijn 5">
            <a:extLst>
              <a:ext uri="{FF2B5EF4-FFF2-40B4-BE49-F238E27FC236}">
                <a16:creationId xmlns:a16="http://schemas.microsoft.com/office/drawing/2014/main" id="{D0738EE0-CFF3-4FD3-BAB5-0596BB45F74B}"/>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69E885FF-5803-4FAC-98F3-0D2BBE4A92FF}"/>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79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21AFA4E-7C1C-44F9-9D78-69AB7084F409}"/>
              </a:ext>
            </a:extLst>
          </p:cNvPr>
          <p:cNvSpPr>
            <a:spLocks noGrp="1"/>
          </p:cNvSpPr>
          <p:nvPr>
            <p:ph idx="1"/>
          </p:nvPr>
        </p:nvSpPr>
        <p:spPr>
          <a:xfrm>
            <a:off x="838200" y="1443094"/>
            <a:ext cx="10515600" cy="4351338"/>
          </a:xfrm>
        </p:spPr>
        <p:txBody>
          <a:bodyPr>
            <a:normAutofit/>
          </a:bodyPr>
          <a:lstStyle/>
          <a:p>
            <a:pPr marL="0" indent="0" algn="just">
              <a:buNone/>
            </a:pPr>
            <a:r>
              <a:rPr lang="nl-BE" sz="2400" dirty="0"/>
              <a:t>Leeftijd: 91 jaar</a:t>
            </a:r>
          </a:p>
          <a:p>
            <a:pPr marL="0" indent="0" algn="just">
              <a:buNone/>
            </a:pPr>
            <a:r>
              <a:rPr lang="nl-BE" sz="2400" dirty="0"/>
              <a:t>Gertrude is alleenstaand. De thuisverpleging komt dagelijks langs en de huisapotheker doet wekelijks een zorgzame thuislevering van de medicatie.</a:t>
            </a:r>
          </a:p>
          <a:p>
            <a:pPr marL="0" indent="0" algn="just">
              <a:buNone/>
            </a:pPr>
            <a:r>
              <a:rPr lang="nl-BE" sz="2400" dirty="0"/>
              <a:t>Gertrude is bezorgd dat ze naar een vaccincatiecentrum moet voor de vaccinatie tegen COVID-19, want ze durft niet uit huis.</a:t>
            </a:r>
          </a:p>
          <a:p>
            <a:pPr marL="0" indent="0" algn="just">
              <a:buNone/>
            </a:pPr>
            <a:endParaRPr lang="nl-BE" sz="2400" dirty="0"/>
          </a:p>
          <a:p>
            <a:pPr algn="just">
              <a:buFont typeface="Wingdings" panose="05000000000000000000" pitchFamily="2" charset="2"/>
              <a:buChar char="Ø"/>
            </a:pPr>
            <a:r>
              <a:rPr lang="nl-BE" sz="2400" dirty="0"/>
              <a:t> Zeer kwetsbare persoon </a:t>
            </a:r>
            <a:r>
              <a:rPr lang="nl-BE" sz="2400" dirty="0">
                <a:sym typeface="Wingdings" panose="05000000000000000000" pitchFamily="2" charset="2"/>
              </a:rPr>
              <a:t> nood aan thuisvaccinatie</a:t>
            </a:r>
          </a:p>
          <a:p>
            <a:pPr algn="just">
              <a:buFont typeface="Wingdings" panose="05000000000000000000" pitchFamily="2" charset="2"/>
              <a:buChar char="Ø"/>
            </a:pPr>
            <a:r>
              <a:rPr lang="nl-BE" sz="2400" dirty="0">
                <a:sym typeface="Wingdings" panose="05000000000000000000" pitchFamily="2" charset="2"/>
              </a:rPr>
              <a:t> Hoe weten apotheker/verpleegkundige dat de patiënt al dan niet is doorgegeven voor thuisvaccinatie? Hoe communiceren met de huisarts?</a:t>
            </a:r>
          </a:p>
          <a:p>
            <a:pPr algn="just">
              <a:buFont typeface="Wingdings" panose="05000000000000000000" pitchFamily="2" charset="2"/>
              <a:buChar char="Ø"/>
            </a:pPr>
            <a:r>
              <a:rPr lang="nl-BE" sz="2400" dirty="0">
                <a:sym typeface="Wingdings" panose="05000000000000000000" pitchFamily="2" charset="2"/>
              </a:rPr>
              <a:t> Hoe communiceren naar de patiënt toe?</a:t>
            </a:r>
            <a:endParaRPr lang="nl-BE" sz="2400" dirty="0"/>
          </a:p>
          <a:p>
            <a:pPr marL="0" indent="0" algn="just">
              <a:buNone/>
            </a:pPr>
            <a:endParaRPr lang="nl-BE" sz="2400" dirty="0"/>
          </a:p>
        </p:txBody>
      </p:sp>
      <p:pic>
        <p:nvPicPr>
          <p:cNvPr id="4" name="Graphic 3" descr="Klantbeoordeling">
            <a:extLst>
              <a:ext uri="{FF2B5EF4-FFF2-40B4-BE49-F238E27FC236}">
                <a16:creationId xmlns:a16="http://schemas.microsoft.com/office/drawing/2014/main" id="{41B5AE8A-31EE-434A-8A60-35B21A80E4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115FB287-FCB8-40EB-A54F-62A60D50C21A}"/>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E2B4E68A-460B-4A3C-9080-F89951F7F157}"/>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B3222FA4-04EF-46CE-91DF-24FCA57E5B3F}"/>
              </a:ext>
            </a:extLst>
          </p:cNvPr>
          <p:cNvSpPr txBox="1">
            <a:spLocks/>
          </p:cNvSpPr>
          <p:nvPr/>
        </p:nvSpPr>
        <p:spPr>
          <a:xfrm>
            <a:off x="753465" y="405818"/>
            <a:ext cx="10515600" cy="813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nl-BE" sz="4000" dirty="0"/>
              <a:t>Casus: Gertrude</a:t>
            </a:r>
          </a:p>
        </p:txBody>
      </p:sp>
      <p:pic>
        <p:nvPicPr>
          <p:cNvPr id="8196" name="Picture 4" descr="Eenzaamheid stijgt bij thuis, thuis en nog eens thuis' - Zorg+Welzijn">
            <a:extLst>
              <a:ext uri="{FF2B5EF4-FFF2-40B4-BE49-F238E27FC236}">
                <a16:creationId xmlns:a16="http://schemas.microsoft.com/office/drawing/2014/main" id="{A7A6D297-E667-4AFF-BA22-3BBC51B7F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9088" y="269306"/>
            <a:ext cx="2462212" cy="158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600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87AE296-3DDE-4088-B44F-E46C50BE2F05}"/>
              </a:ext>
            </a:extLst>
          </p:cNvPr>
          <p:cNvSpPr>
            <a:spLocks noGrp="1"/>
          </p:cNvSpPr>
          <p:nvPr>
            <p:ph idx="1"/>
          </p:nvPr>
        </p:nvSpPr>
        <p:spPr>
          <a:xfrm>
            <a:off x="838200" y="1371100"/>
            <a:ext cx="10515600" cy="4699500"/>
          </a:xfrm>
        </p:spPr>
        <p:txBody>
          <a:bodyPr>
            <a:normAutofit fontScale="92500" lnSpcReduction="10000"/>
          </a:bodyPr>
          <a:lstStyle/>
          <a:p>
            <a:pPr marL="0" indent="0" algn="just">
              <a:buNone/>
            </a:pPr>
            <a:r>
              <a:rPr lang="nl-BE" sz="2400" dirty="0"/>
              <a:t>Datum: 20 juni 2021</a:t>
            </a:r>
          </a:p>
          <a:p>
            <a:pPr marL="0" indent="0" algn="just">
              <a:buNone/>
            </a:pPr>
            <a:r>
              <a:rPr lang="nl-BE" sz="2400" dirty="0"/>
              <a:t>Leeftijd: 49 jaar</a:t>
            </a:r>
          </a:p>
          <a:p>
            <a:pPr marL="0" indent="0" algn="just">
              <a:buNone/>
            </a:pPr>
            <a:r>
              <a:rPr lang="nl-BE" sz="2400" dirty="0"/>
              <a:t>Ashley is een persoon met lage geletterdheid, en behoort tot een lagere sociale klasse. Ze kreeg een brief met het logo van de Vlaamse Overheid, maar ze durfde deze brief niet te openen. Ashley wist niet dat het ging over de oproepingsbrief tot vaccinatie tegen COVID-19.</a:t>
            </a:r>
          </a:p>
          <a:p>
            <a:pPr marL="0" indent="0" algn="just">
              <a:buNone/>
            </a:pPr>
            <a:endParaRPr lang="nl-BE" sz="2400" dirty="0"/>
          </a:p>
          <a:p>
            <a:pPr algn="just">
              <a:buFont typeface="Wingdings" panose="05000000000000000000" pitchFamily="2" charset="2"/>
              <a:buChar char="Ø"/>
            </a:pPr>
            <a:r>
              <a:rPr lang="nl-BE" sz="2400" dirty="0">
                <a:sym typeface="Wingdings" panose="05000000000000000000" pitchFamily="2" charset="2"/>
              </a:rPr>
              <a:t> Mensen zoals Ashley = kwetsbare populatie</a:t>
            </a:r>
          </a:p>
          <a:p>
            <a:pPr algn="just">
              <a:buFont typeface="Wingdings" panose="05000000000000000000" pitchFamily="2" charset="2"/>
              <a:buChar char="Ø"/>
            </a:pPr>
            <a:r>
              <a:rPr lang="nl-BE" sz="2400" dirty="0">
                <a:sym typeface="Wingdings" panose="05000000000000000000" pitchFamily="2" charset="2"/>
              </a:rPr>
              <a:t> Hoe mensen zoals Ashley bereiken?</a:t>
            </a:r>
          </a:p>
          <a:p>
            <a:pPr algn="just">
              <a:buFont typeface="Wingdings" panose="05000000000000000000" pitchFamily="2" charset="2"/>
              <a:buChar char="Ø"/>
            </a:pPr>
            <a:r>
              <a:rPr lang="nl-BE" sz="2400" dirty="0">
                <a:sym typeface="Wingdings" panose="05000000000000000000" pitchFamily="2" charset="2"/>
              </a:rPr>
              <a:t> Hoe interdisciplinair hierover communiceren?</a:t>
            </a:r>
          </a:p>
          <a:p>
            <a:pPr marL="0" indent="0" algn="just">
              <a:buNone/>
            </a:pPr>
            <a:endParaRPr lang="nl-BE" sz="2400" dirty="0">
              <a:sym typeface="Wingdings" panose="05000000000000000000" pitchFamily="2" charset="2"/>
            </a:endParaRPr>
          </a:p>
          <a:p>
            <a:pPr algn="just">
              <a:buFont typeface="Wingdings" panose="05000000000000000000" pitchFamily="2" charset="2"/>
              <a:buChar char="Ø"/>
            </a:pPr>
            <a:r>
              <a:rPr lang="nl-BE" sz="2400" dirty="0">
                <a:sym typeface="Wingdings" panose="05000000000000000000" pitchFamily="2" charset="2"/>
              </a:rPr>
              <a:t> Welk profiel verwachten we bij mensen die zich niet willen laten vaccineren?</a:t>
            </a:r>
          </a:p>
        </p:txBody>
      </p:sp>
      <p:pic>
        <p:nvPicPr>
          <p:cNvPr id="4" name="Graphic 3" descr="Klantbeoordeling">
            <a:extLst>
              <a:ext uri="{FF2B5EF4-FFF2-40B4-BE49-F238E27FC236}">
                <a16:creationId xmlns:a16="http://schemas.microsoft.com/office/drawing/2014/main" id="{69DAEE2C-9D4F-4BA3-9D53-7BDCFA853D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C4C8ACF1-9D8B-4415-8838-0F5C8B969751}"/>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61F074A6-C1DF-4DB2-9831-884FFBF1E89B}"/>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50AB4E8E-F7D1-4F25-B2C1-919CF0DBB759}"/>
              </a:ext>
            </a:extLst>
          </p:cNvPr>
          <p:cNvSpPr txBox="1">
            <a:spLocks/>
          </p:cNvSpPr>
          <p:nvPr/>
        </p:nvSpPr>
        <p:spPr>
          <a:xfrm>
            <a:off x="753465" y="405818"/>
            <a:ext cx="10515600" cy="813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nl-BE" sz="4000" dirty="0"/>
              <a:t>Casus: Ashley</a:t>
            </a:r>
          </a:p>
        </p:txBody>
      </p:sp>
      <p:pic>
        <p:nvPicPr>
          <p:cNvPr id="8" name="Afbeelding 7">
            <a:extLst>
              <a:ext uri="{FF2B5EF4-FFF2-40B4-BE49-F238E27FC236}">
                <a16:creationId xmlns:a16="http://schemas.microsoft.com/office/drawing/2014/main" id="{A44F7001-D7F7-436D-882B-3060FF747E8F}"/>
              </a:ext>
            </a:extLst>
          </p:cNvPr>
          <p:cNvPicPr>
            <a:picLocks noChangeAspect="1"/>
          </p:cNvPicPr>
          <p:nvPr/>
        </p:nvPicPr>
        <p:blipFill>
          <a:blip r:embed="rId5"/>
          <a:stretch>
            <a:fillRect/>
          </a:stretch>
        </p:blipFill>
        <p:spPr>
          <a:xfrm>
            <a:off x="9809838" y="339488"/>
            <a:ext cx="2318662" cy="1592148"/>
          </a:xfrm>
          <a:prstGeom prst="rect">
            <a:avLst/>
          </a:prstGeom>
        </p:spPr>
      </p:pic>
    </p:spTree>
    <p:extLst>
      <p:ext uri="{BB962C8B-B14F-4D97-AF65-F5344CB8AC3E}">
        <p14:creationId xmlns:p14="http://schemas.microsoft.com/office/powerpoint/2010/main" val="945197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C90D-E1F4-47F2-85E7-342CCBBBC05C}"/>
              </a:ext>
            </a:extLst>
          </p:cNvPr>
          <p:cNvSpPr>
            <a:spLocks noGrp="1"/>
          </p:cNvSpPr>
          <p:nvPr>
            <p:ph idx="1"/>
          </p:nvPr>
        </p:nvSpPr>
        <p:spPr>
          <a:xfrm>
            <a:off x="753465" y="1946365"/>
            <a:ext cx="10515600" cy="4351338"/>
          </a:xfrm>
        </p:spPr>
        <p:txBody>
          <a:bodyPr/>
          <a:lstStyle/>
          <a:p>
            <a:pPr marL="0" indent="0" algn="just">
              <a:buNone/>
            </a:pPr>
            <a:r>
              <a:rPr lang="nl-BE" sz="2400" dirty="0"/>
              <a:t>Leeftijd: 53 jaar, geen co-morbiditeiten</a:t>
            </a:r>
          </a:p>
          <a:p>
            <a:pPr marL="0" indent="0" algn="just">
              <a:buNone/>
            </a:pPr>
            <a:r>
              <a:rPr lang="nl-BE" sz="2400" dirty="0"/>
              <a:t>Filip vertelt jou als zorgverlener dat hij zich weigert te laten vaccineren tegen COVID-19.</a:t>
            </a:r>
          </a:p>
          <a:p>
            <a:pPr marL="0" indent="0" algn="just">
              <a:buNone/>
            </a:pPr>
            <a:endParaRPr lang="nl-BE" sz="2400" dirty="0"/>
          </a:p>
          <a:p>
            <a:pPr algn="just">
              <a:buFont typeface="Wingdings" panose="05000000000000000000" pitchFamily="2" charset="2"/>
              <a:buChar char="Ø"/>
            </a:pPr>
            <a:r>
              <a:rPr lang="nl-BE" sz="2400" dirty="0"/>
              <a:t> Wat met personen die vaccinatie weigeren? </a:t>
            </a:r>
          </a:p>
          <a:p>
            <a:pPr lvl="1" algn="just">
              <a:buFont typeface="Wingdings" panose="05000000000000000000" pitchFamily="2" charset="2"/>
              <a:buChar char="Ø"/>
            </a:pPr>
            <a:r>
              <a:rPr lang="nl-BE" sz="2000" dirty="0"/>
              <a:t> </a:t>
            </a:r>
            <a:r>
              <a:rPr lang="nl-BE" sz="2200" dirty="0"/>
              <a:t>Gaan we deze mensen vragen om zich te ‘</a:t>
            </a:r>
            <a:r>
              <a:rPr lang="nl-BE" sz="2200" dirty="0" err="1"/>
              <a:t>deselecteren</a:t>
            </a:r>
            <a:r>
              <a:rPr lang="nl-BE" sz="2200" dirty="0"/>
              <a:t>’ in het afsprakensysteem? </a:t>
            </a:r>
          </a:p>
          <a:p>
            <a:pPr lvl="1" algn="just">
              <a:buFont typeface="Wingdings" panose="05000000000000000000" pitchFamily="2" charset="2"/>
              <a:buChar char="Ø"/>
            </a:pPr>
            <a:r>
              <a:rPr lang="nl-BE" sz="2200" dirty="0"/>
              <a:t>Of willen we net dat ze zich ‘</a:t>
            </a:r>
            <a:r>
              <a:rPr lang="nl-BE" sz="2200" dirty="0" err="1"/>
              <a:t>deselecteren</a:t>
            </a:r>
            <a:r>
              <a:rPr lang="nl-BE" sz="2200" dirty="0"/>
              <a:t>’, maar dat ze reminders blijven ontvangen (want anders verliezen we hen)?</a:t>
            </a:r>
          </a:p>
          <a:p>
            <a:pPr lvl="1" algn="just">
              <a:buFont typeface="Wingdings" panose="05000000000000000000" pitchFamily="2" charset="2"/>
              <a:buChar char="Ø"/>
            </a:pPr>
            <a:r>
              <a:rPr lang="nl-BE" sz="2200" dirty="0"/>
              <a:t> Is er een verschil in hoe we handelen tussen mensen met co-morbiditeiten en mensen zonder?</a:t>
            </a:r>
          </a:p>
        </p:txBody>
      </p:sp>
      <p:sp>
        <p:nvSpPr>
          <p:cNvPr id="4" name="Titel 1">
            <a:extLst>
              <a:ext uri="{FF2B5EF4-FFF2-40B4-BE49-F238E27FC236}">
                <a16:creationId xmlns:a16="http://schemas.microsoft.com/office/drawing/2014/main" id="{D14EF880-5624-4868-AABA-FCC3B7411D52}"/>
              </a:ext>
            </a:extLst>
          </p:cNvPr>
          <p:cNvSpPr txBox="1">
            <a:spLocks/>
          </p:cNvSpPr>
          <p:nvPr/>
        </p:nvSpPr>
        <p:spPr>
          <a:xfrm>
            <a:off x="753465" y="405818"/>
            <a:ext cx="10515600" cy="813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nl-BE" sz="4000" dirty="0"/>
              <a:t>Casus: Filip</a:t>
            </a:r>
          </a:p>
        </p:txBody>
      </p:sp>
      <p:pic>
        <p:nvPicPr>
          <p:cNvPr id="5122" name="Picture 2" descr="Knappe man van middelbare leeftijd | Premium Foto">
            <a:extLst>
              <a:ext uri="{FF2B5EF4-FFF2-40B4-BE49-F238E27FC236}">
                <a16:creationId xmlns:a16="http://schemas.microsoft.com/office/drawing/2014/main" id="{F2BB5E2B-4174-4AA4-9265-FFC9924E6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5867" y="560297"/>
            <a:ext cx="2312668" cy="1540547"/>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Klantbeoordeling">
            <a:extLst>
              <a:ext uri="{FF2B5EF4-FFF2-40B4-BE49-F238E27FC236}">
                <a16:creationId xmlns:a16="http://schemas.microsoft.com/office/drawing/2014/main" id="{539CEB31-2C85-46B4-8940-A29E37519B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7" name="Rechte verbindingslijn 6">
            <a:extLst>
              <a:ext uri="{FF2B5EF4-FFF2-40B4-BE49-F238E27FC236}">
                <a16:creationId xmlns:a16="http://schemas.microsoft.com/office/drawing/2014/main" id="{4B82C84C-5CBB-4030-B6AD-DC99710D9FCC}"/>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AAFE2826-22C7-4962-8E08-000767C56C84}"/>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096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984FD-F8D5-4EDD-B4CF-323381632366}"/>
              </a:ext>
            </a:extLst>
          </p:cNvPr>
          <p:cNvSpPr>
            <a:spLocks noGrp="1"/>
          </p:cNvSpPr>
          <p:nvPr>
            <p:ph type="title"/>
          </p:nvPr>
        </p:nvSpPr>
        <p:spPr>
          <a:xfrm>
            <a:off x="838200" y="156781"/>
            <a:ext cx="10515600" cy="1325563"/>
          </a:xfrm>
        </p:spPr>
        <p:txBody>
          <a:bodyPr/>
          <a:lstStyle/>
          <a:p>
            <a:r>
              <a:rPr lang="nl-BE" dirty="0"/>
              <a:t>Casus: verslavingsproblematiek</a:t>
            </a:r>
          </a:p>
        </p:txBody>
      </p:sp>
      <p:sp>
        <p:nvSpPr>
          <p:cNvPr id="3" name="Tijdelijke aanduiding voor inhoud 2">
            <a:extLst>
              <a:ext uri="{FF2B5EF4-FFF2-40B4-BE49-F238E27FC236}">
                <a16:creationId xmlns:a16="http://schemas.microsoft.com/office/drawing/2014/main" id="{B9F257F1-B86F-4AFF-852C-6BD110F629D0}"/>
              </a:ext>
            </a:extLst>
          </p:cNvPr>
          <p:cNvSpPr>
            <a:spLocks noGrp="1"/>
          </p:cNvSpPr>
          <p:nvPr>
            <p:ph idx="1"/>
          </p:nvPr>
        </p:nvSpPr>
        <p:spPr>
          <a:xfrm>
            <a:off x="838200" y="1890700"/>
            <a:ext cx="10515600" cy="4351338"/>
          </a:xfrm>
        </p:spPr>
        <p:txBody>
          <a:bodyPr/>
          <a:lstStyle/>
          <a:p>
            <a:pPr marL="0" indent="0">
              <a:buNone/>
            </a:pPr>
            <a:r>
              <a:rPr lang="nl-BE" dirty="0"/>
              <a:t>Verslaafde weigert zich te laten vaccineren. Hoe pakken we dit aan?</a:t>
            </a:r>
          </a:p>
          <a:p>
            <a:pPr marL="0" indent="0">
              <a:buNone/>
            </a:pPr>
            <a:endParaRPr lang="nl-BE" dirty="0"/>
          </a:p>
          <a:p>
            <a:pPr marL="0" indent="0">
              <a:buNone/>
            </a:pPr>
            <a:r>
              <a:rPr lang="nl-BE" dirty="0"/>
              <a:t>Mag dit uitgewisseld worden met de huisarts?</a:t>
            </a:r>
          </a:p>
        </p:txBody>
      </p:sp>
      <p:pic>
        <p:nvPicPr>
          <p:cNvPr id="4" name="Graphic 3" descr="Klantbeoordeling">
            <a:extLst>
              <a:ext uri="{FF2B5EF4-FFF2-40B4-BE49-F238E27FC236}">
                <a16:creationId xmlns:a16="http://schemas.microsoft.com/office/drawing/2014/main" id="{9C5D39BA-58BB-4BED-B69F-CCFBF90ECA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D64D0B4A-F4FE-4F1E-8683-5A4CF2A30D09}"/>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C91070F2-6A73-4C51-9505-C037644C5BEC}"/>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462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644535E-B9BC-4E56-8161-91EA8F7ABEE9}"/>
              </a:ext>
            </a:extLst>
          </p:cNvPr>
          <p:cNvSpPr>
            <a:spLocks noGrp="1"/>
          </p:cNvSpPr>
          <p:nvPr>
            <p:ph idx="1"/>
          </p:nvPr>
        </p:nvSpPr>
        <p:spPr>
          <a:xfrm>
            <a:off x="698500" y="1957571"/>
            <a:ext cx="10515600" cy="4351338"/>
          </a:xfrm>
        </p:spPr>
        <p:txBody>
          <a:bodyPr>
            <a:normAutofit/>
          </a:bodyPr>
          <a:lstStyle/>
          <a:p>
            <a:pPr marL="0" indent="0" algn="just">
              <a:buNone/>
            </a:pPr>
            <a:r>
              <a:rPr lang="nl-BE" sz="2400" dirty="0"/>
              <a:t>Datum: 28 mei 2021</a:t>
            </a:r>
          </a:p>
          <a:p>
            <a:pPr marL="0" indent="0" algn="just">
              <a:buNone/>
            </a:pPr>
            <a:r>
              <a:rPr lang="nl-BE" sz="2400" dirty="0"/>
              <a:t>Leeftijd: 49 jaar</a:t>
            </a:r>
          </a:p>
          <a:p>
            <a:pPr marL="0" indent="0" algn="just">
              <a:buNone/>
            </a:pPr>
            <a:r>
              <a:rPr lang="nl-BE" sz="2400" dirty="0"/>
              <a:t>Lucas moest normaal gezien vandaag gevaccineerd worden. Maar had hij </a:t>
            </a:r>
            <a:r>
              <a:rPr lang="nl-BE" sz="2400" dirty="0" err="1"/>
              <a:t>Covid</a:t>
            </a:r>
            <a:r>
              <a:rPr lang="nl-BE" sz="2400" dirty="0"/>
              <a:t>-symptomen, waardoor zij vaccinatie niet kon doorgaan. Hij belt naar de arts om te vragen wat hij nu moet doen. Hij vreest dat zijn kans tot vaccinatie voorbij is en is in paniek.</a:t>
            </a:r>
          </a:p>
          <a:p>
            <a:pPr marL="0" indent="0" algn="just">
              <a:buNone/>
            </a:pPr>
            <a:endParaRPr lang="nl-BE" sz="2400" dirty="0"/>
          </a:p>
          <a:p>
            <a:pPr algn="just">
              <a:buFont typeface="Wingdings" panose="05000000000000000000" pitchFamily="2" charset="2"/>
              <a:buChar char="Ø"/>
            </a:pPr>
            <a:r>
              <a:rPr lang="nl-BE" sz="2400" dirty="0"/>
              <a:t> Wat kan de arts doen om Lucas gerust te stellen?</a:t>
            </a:r>
          </a:p>
          <a:p>
            <a:pPr algn="just">
              <a:buFont typeface="Wingdings" panose="05000000000000000000" pitchFamily="2" charset="2"/>
              <a:buChar char="Ø"/>
            </a:pPr>
            <a:r>
              <a:rPr lang="nl-BE" sz="2400" dirty="0"/>
              <a:t> Aandachtspunt voor alle zorgverleners in zo’n situatie?</a:t>
            </a:r>
          </a:p>
        </p:txBody>
      </p:sp>
      <p:sp>
        <p:nvSpPr>
          <p:cNvPr id="6" name="Titel 1">
            <a:extLst>
              <a:ext uri="{FF2B5EF4-FFF2-40B4-BE49-F238E27FC236}">
                <a16:creationId xmlns:a16="http://schemas.microsoft.com/office/drawing/2014/main" id="{8BBA9EEE-ACED-439C-8A8B-9C8562DA7EC8}"/>
              </a:ext>
            </a:extLst>
          </p:cNvPr>
          <p:cNvSpPr txBox="1">
            <a:spLocks/>
          </p:cNvSpPr>
          <p:nvPr/>
        </p:nvSpPr>
        <p:spPr>
          <a:xfrm>
            <a:off x="753465" y="405818"/>
            <a:ext cx="10515600" cy="813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nl-BE" sz="4000" dirty="0"/>
              <a:t>Casus: Lucas</a:t>
            </a:r>
          </a:p>
        </p:txBody>
      </p:sp>
      <p:pic>
        <p:nvPicPr>
          <p:cNvPr id="7" name="Graphic 6" descr="Klantbeoordeling">
            <a:extLst>
              <a:ext uri="{FF2B5EF4-FFF2-40B4-BE49-F238E27FC236}">
                <a16:creationId xmlns:a16="http://schemas.microsoft.com/office/drawing/2014/main" id="{A4B66C6B-5E65-47C6-8C78-37ED5B27E1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8" name="Rechte verbindingslijn 7">
            <a:extLst>
              <a:ext uri="{FF2B5EF4-FFF2-40B4-BE49-F238E27FC236}">
                <a16:creationId xmlns:a16="http://schemas.microsoft.com/office/drawing/2014/main" id="{8E11FBDA-B8E2-421F-A356-B73D55082BA7}"/>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06E7AF11-AC21-46BB-95BF-0CB29E647FEA}"/>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pic>
        <p:nvPicPr>
          <p:cNvPr id="2050" name="Picture 2" descr="Portret Van Man Van Middelbare Leeftijd Staan ??tegen Een Boom  Royalty-Vrije Foto, Plaatjes, Beelden En Stock Fotografie. Image 15043185.">
            <a:extLst>
              <a:ext uri="{FF2B5EF4-FFF2-40B4-BE49-F238E27FC236}">
                <a16:creationId xmlns:a16="http://schemas.microsoft.com/office/drawing/2014/main" id="{1C95BF75-31EF-48FE-B641-BD3F9DAE97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3147" y="253075"/>
            <a:ext cx="2307017" cy="1538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38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8CC9B-EBA3-4ABF-81CA-8557F8F9D078}"/>
              </a:ext>
            </a:extLst>
          </p:cNvPr>
          <p:cNvSpPr>
            <a:spLocks noGrp="1"/>
          </p:cNvSpPr>
          <p:nvPr>
            <p:ph type="title"/>
          </p:nvPr>
        </p:nvSpPr>
        <p:spPr>
          <a:xfrm>
            <a:off x="838200" y="312966"/>
            <a:ext cx="10515600" cy="789305"/>
          </a:xfrm>
        </p:spPr>
        <p:txBody>
          <a:bodyPr/>
          <a:lstStyle/>
          <a:p>
            <a:pPr algn="ctr"/>
            <a:r>
              <a:rPr lang="nl-BE" dirty="0"/>
              <a:t>Inhoud MFO</a:t>
            </a:r>
          </a:p>
        </p:txBody>
      </p:sp>
      <p:sp>
        <p:nvSpPr>
          <p:cNvPr id="3" name="Tijdelijke aanduiding voor inhoud 2">
            <a:extLst>
              <a:ext uri="{FF2B5EF4-FFF2-40B4-BE49-F238E27FC236}">
                <a16:creationId xmlns:a16="http://schemas.microsoft.com/office/drawing/2014/main" id="{A66974A8-267E-4A5C-BDE6-ED4BF23A14DD}"/>
              </a:ext>
            </a:extLst>
          </p:cNvPr>
          <p:cNvSpPr>
            <a:spLocks noGrp="1"/>
          </p:cNvSpPr>
          <p:nvPr>
            <p:ph idx="1"/>
          </p:nvPr>
        </p:nvSpPr>
        <p:spPr>
          <a:xfrm>
            <a:off x="761082" y="989330"/>
            <a:ext cx="10515600" cy="5114168"/>
          </a:xfrm>
        </p:spPr>
        <p:txBody>
          <a:bodyPr>
            <a:normAutofit fontScale="85000" lnSpcReduction="20000"/>
          </a:bodyPr>
          <a:lstStyle/>
          <a:p>
            <a:pPr marL="514350" indent="-514350" algn="just">
              <a:lnSpc>
                <a:spcPct val="150000"/>
              </a:lnSpc>
              <a:buFont typeface="+mj-lt"/>
              <a:buAutoNum type="arabicPeriod"/>
            </a:pPr>
            <a:r>
              <a:rPr lang="nl-BE" dirty="0"/>
              <a:t>Inleiding </a:t>
            </a:r>
          </a:p>
          <a:p>
            <a:pPr lvl="1" algn="just">
              <a:lnSpc>
                <a:spcPct val="120000"/>
              </a:lnSpc>
            </a:pPr>
            <a:r>
              <a:rPr lang="nl-BE" dirty="0"/>
              <a:t>Vaccinatieschema overheid</a:t>
            </a:r>
          </a:p>
          <a:p>
            <a:pPr lvl="1" algn="just">
              <a:lnSpc>
                <a:spcPct val="120000"/>
              </a:lnSpc>
            </a:pPr>
            <a:r>
              <a:rPr lang="nl-BE" dirty="0"/>
              <a:t>Contra-indicaties COVID-19 vaccinatie</a:t>
            </a:r>
          </a:p>
          <a:p>
            <a:pPr lvl="1" algn="just">
              <a:lnSpc>
                <a:spcPct val="120000"/>
              </a:lnSpc>
            </a:pPr>
            <a:r>
              <a:rPr lang="nl-BE" dirty="0"/>
              <a:t>Wijze van oproepen van de burger tot COVID-19 vaccinatie</a:t>
            </a:r>
          </a:p>
          <a:p>
            <a:pPr lvl="1" algn="just">
              <a:lnSpc>
                <a:spcPct val="120000"/>
              </a:lnSpc>
            </a:pPr>
            <a:r>
              <a:rPr lang="nl-BE" dirty="0"/>
              <a:t>Doelgroepen volgens Hoge Gezondheidsraad België</a:t>
            </a:r>
          </a:p>
          <a:p>
            <a:pPr marL="514350" indent="-514350" algn="just">
              <a:lnSpc>
                <a:spcPct val="150000"/>
              </a:lnSpc>
              <a:buFont typeface="+mj-lt"/>
              <a:buAutoNum type="arabicPeriod"/>
            </a:pPr>
            <a:r>
              <a:rPr lang="nl-BE" dirty="0"/>
              <a:t>Rolverheldering zorgverleners </a:t>
            </a:r>
            <a:r>
              <a:rPr lang="nl-BE" dirty="0" err="1"/>
              <a:t>i.k.v</a:t>
            </a:r>
            <a:r>
              <a:rPr lang="nl-BE" dirty="0"/>
              <a:t>. COVID-19 vaccinatie</a:t>
            </a:r>
          </a:p>
          <a:p>
            <a:pPr lvl="1" algn="just">
              <a:lnSpc>
                <a:spcPct val="120000"/>
              </a:lnSpc>
            </a:pPr>
            <a:r>
              <a:rPr lang="nl-BE" dirty="0"/>
              <a:t>Algemeen eerste lijn</a:t>
            </a:r>
          </a:p>
          <a:p>
            <a:pPr lvl="1" algn="just">
              <a:lnSpc>
                <a:spcPct val="120000"/>
              </a:lnSpc>
            </a:pPr>
            <a:r>
              <a:rPr lang="nl-BE" dirty="0"/>
              <a:t>Huisartsen</a:t>
            </a:r>
          </a:p>
          <a:p>
            <a:pPr lvl="1" algn="just">
              <a:lnSpc>
                <a:spcPct val="120000"/>
              </a:lnSpc>
            </a:pPr>
            <a:r>
              <a:rPr lang="nl-BE" dirty="0"/>
              <a:t>Apothekers</a:t>
            </a:r>
          </a:p>
          <a:p>
            <a:pPr marL="514350" indent="-514350" algn="just">
              <a:lnSpc>
                <a:spcPct val="150000"/>
              </a:lnSpc>
              <a:buFont typeface="+mj-lt"/>
              <a:buAutoNum type="arabicPeriod"/>
            </a:pPr>
            <a:r>
              <a:rPr lang="nl-BE" dirty="0"/>
              <a:t>Bespreken van casussen: voorbeelden uit de praktijk</a:t>
            </a:r>
          </a:p>
          <a:p>
            <a:pPr marL="514350" indent="-514350" algn="just">
              <a:lnSpc>
                <a:spcPct val="150000"/>
              </a:lnSpc>
              <a:buFont typeface="+mj-lt"/>
              <a:buAutoNum type="arabicPeriod"/>
            </a:pPr>
            <a:r>
              <a:rPr lang="nl-BE" dirty="0"/>
              <a:t>Samenvatten gemaakte afspraken binnen deze regio</a:t>
            </a:r>
          </a:p>
        </p:txBody>
      </p:sp>
      <p:pic>
        <p:nvPicPr>
          <p:cNvPr id="4" name="Graphic 3" descr="Klantbeoordeling">
            <a:extLst>
              <a:ext uri="{FF2B5EF4-FFF2-40B4-BE49-F238E27FC236}">
                <a16:creationId xmlns:a16="http://schemas.microsoft.com/office/drawing/2014/main" id="{64933B32-0F71-4A44-89A0-7D45B5EB51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9AC90D53-437E-4C4D-9C83-1836C27D04D1}"/>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4259E69C-BDA9-43DA-AB7D-94E7907964EB}"/>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845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644535E-B9BC-4E56-8161-91EA8F7ABEE9}"/>
              </a:ext>
            </a:extLst>
          </p:cNvPr>
          <p:cNvSpPr>
            <a:spLocks noGrp="1"/>
          </p:cNvSpPr>
          <p:nvPr>
            <p:ph idx="1"/>
          </p:nvPr>
        </p:nvSpPr>
        <p:spPr>
          <a:xfrm>
            <a:off x="698500" y="2078119"/>
            <a:ext cx="10515600" cy="4351338"/>
          </a:xfrm>
        </p:spPr>
        <p:txBody>
          <a:bodyPr>
            <a:normAutofit/>
          </a:bodyPr>
          <a:lstStyle/>
          <a:p>
            <a:pPr marL="0" indent="0">
              <a:buNone/>
            </a:pPr>
            <a:r>
              <a:rPr lang="nl-BE" sz="2400" dirty="0"/>
              <a:t>Gemeenschap of bevolkingsgroep waar socio-cultureel vaccinatie taboe is</a:t>
            </a:r>
          </a:p>
          <a:p>
            <a:pPr marL="0" indent="0">
              <a:buNone/>
            </a:pPr>
            <a:r>
              <a:rPr lang="nl-BE" sz="2400" dirty="0"/>
              <a:t>Stel, als zorgverlener merk je op dat daar een zeer lage vaccinatiegraad is.</a:t>
            </a:r>
          </a:p>
          <a:p>
            <a:pPr marL="0" indent="0">
              <a:buNone/>
            </a:pPr>
            <a:endParaRPr lang="nl-BE" sz="2400" dirty="0"/>
          </a:p>
          <a:p>
            <a:pPr>
              <a:buFont typeface="Wingdings" panose="05000000000000000000" pitchFamily="2" charset="2"/>
              <a:buChar char="Ø"/>
            </a:pPr>
            <a:r>
              <a:rPr lang="nl-BE" sz="2400" dirty="0"/>
              <a:t> Zorgzaam Leuven: buurtwerker?</a:t>
            </a:r>
          </a:p>
          <a:p>
            <a:pPr>
              <a:buFont typeface="Wingdings" panose="05000000000000000000" pitchFamily="2" charset="2"/>
              <a:buChar char="Ø"/>
            </a:pPr>
            <a:r>
              <a:rPr lang="nl-BE" sz="2400" dirty="0"/>
              <a:t> Hoe ga je hiermee om?</a:t>
            </a:r>
          </a:p>
          <a:p>
            <a:pPr>
              <a:buFont typeface="Wingdings" panose="05000000000000000000" pitchFamily="2" charset="2"/>
              <a:buChar char="Ø"/>
            </a:pPr>
            <a:r>
              <a:rPr lang="nl-BE" sz="2400" dirty="0"/>
              <a:t> Op welke manier de andere zorgverleners op de hoogte brengen?</a:t>
            </a:r>
          </a:p>
        </p:txBody>
      </p:sp>
      <p:sp>
        <p:nvSpPr>
          <p:cNvPr id="6" name="Titel 1">
            <a:extLst>
              <a:ext uri="{FF2B5EF4-FFF2-40B4-BE49-F238E27FC236}">
                <a16:creationId xmlns:a16="http://schemas.microsoft.com/office/drawing/2014/main" id="{8BBA9EEE-ACED-439C-8A8B-9C8562DA7EC8}"/>
              </a:ext>
            </a:extLst>
          </p:cNvPr>
          <p:cNvSpPr txBox="1">
            <a:spLocks/>
          </p:cNvSpPr>
          <p:nvPr/>
        </p:nvSpPr>
        <p:spPr>
          <a:xfrm>
            <a:off x="753465" y="405818"/>
            <a:ext cx="10515600" cy="813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nl-BE" sz="4000" dirty="0"/>
              <a:t>Casus: “Vaccinatie is taboe!”</a:t>
            </a:r>
          </a:p>
        </p:txBody>
      </p:sp>
      <p:pic>
        <p:nvPicPr>
          <p:cNvPr id="7" name="Graphic 6" descr="Klantbeoordeling">
            <a:extLst>
              <a:ext uri="{FF2B5EF4-FFF2-40B4-BE49-F238E27FC236}">
                <a16:creationId xmlns:a16="http://schemas.microsoft.com/office/drawing/2014/main" id="{A4B66C6B-5E65-47C6-8C78-37ED5B27E1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8" name="Rechte verbindingslijn 7">
            <a:extLst>
              <a:ext uri="{FF2B5EF4-FFF2-40B4-BE49-F238E27FC236}">
                <a16:creationId xmlns:a16="http://schemas.microsoft.com/office/drawing/2014/main" id="{8E11FBDA-B8E2-421F-A356-B73D55082BA7}"/>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06E7AF11-AC21-46BB-95BF-0CB29E647FEA}"/>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pic>
        <p:nvPicPr>
          <p:cNvPr id="11" name="Afbeelding 10">
            <a:extLst>
              <a:ext uri="{FF2B5EF4-FFF2-40B4-BE49-F238E27FC236}">
                <a16:creationId xmlns:a16="http://schemas.microsoft.com/office/drawing/2014/main" id="{23FAC93B-9725-435C-9A4C-FD447488C72D}"/>
              </a:ext>
            </a:extLst>
          </p:cNvPr>
          <p:cNvPicPr>
            <a:picLocks noChangeAspect="1"/>
          </p:cNvPicPr>
          <p:nvPr/>
        </p:nvPicPr>
        <p:blipFill>
          <a:blip r:embed="rId5"/>
          <a:stretch>
            <a:fillRect/>
          </a:stretch>
        </p:blipFill>
        <p:spPr>
          <a:xfrm>
            <a:off x="10134120" y="315792"/>
            <a:ext cx="1621105" cy="1621105"/>
          </a:xfrm>
          <a:prstGeom prst="rect">
            <a:avLst/>
          </a:prstGeom>
        </p:spPr>
      </p:pic>
    </p:spTree>
    <p:extLst>
      <p:ext uri="{BB962C8B-B14F-4D97-AF65-F5344CB8AC3E}">
        <p14:creationId xmlns:p14="http://schemas.microsoft.com/office/powerpoint/2010/main" val="412845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85170-2EBA-4576-931C-A942DE6744C9}"/>
              </a:ext>
            </a:extLst>
          </p:cNvPr>
          <p:cNvSpPr>
            <a:spLocks noGrp="1"/>
          </p:cNvSpPr>
          <p:nvPr>
            <p:ph type="title"/>
          </p:nvPr>
        </p:nvSpPr>
        <p:spPr>
          <a:xfrm>
            <a:off x="852616" y="216782"/>
            <a:ext cx="10515600" cy="813966"/>
          </a:xfrm>
        </p:spPr>
        <p:txBody>
          <a:bodyPr>
            <a:normAutofit/>
          </a:bodyPr>
          <a:lstStyle/>
          <a:p>
            <a:r>
              <a:rPr lang="nl-BE" sz="4000" dirty="0"/>
              <a:t>Casus: Brecht</a:t>
            </a:r>
          </a:p>
        </p:txBody>
      </p:sp>
      <p:sp>
        <p:nvSpPr>
          <p:cNvPr id="3" name="Tijdelijke aanduiding voor inhoud 2">
            <a:extLst>
              <a:ext uri="{FF2B5EF4-FFF2-40B4-BE49-F238E27FC236}">
                <a16:creationId xmlns:a16="http://schemas.microsoft.com/office/drawing/2014/main" id="{A8C795C5-031C-4FB6-B59D-880443981D65}"/>
              </a:ext>
            </a:extLst>
          </p:cNvPr>
          <p:cNvSpPr>
            <a:spLocks noGrp="1"/>
          </p:cNvSpPr>
          <p:nvPr>
            <p:ph idx="1"/>
          </p:nvPr>
        </p:nvSpPr>
        <p:spPr>
          <a:xfrm>
            <a:off x="823784" y="1139235"/>
            <a:ext cx="10874966" cy="5409899"/>
          </a:xfrm>
        </p:spPr>
        <p:txBody>
          <a:bodyPr>
            <a:normAutofit/>
          </a:bodyPr>
          <a:lstStyle/>
          <a:p>
            <a:pPr marL="0" indent="0" algn="just">
              <a:lnSpc>
                <a:spcPct val="150000"/>
              </a:lnSpc>
              <a:buNone/>
            </a:pPr>
            <a:r>
              <a:rPr lang="nl-BE" sz="2400" dirty="0">
                <a:solidFill>
                  <a:schemeClr val="tx1"/>
                </a:solidFill>
              </a:rPr>
              <a:t>Datum: 13 maart 2021</a:t>
            </a:r>
          </a:p>
          <a:p>
            <a:pPr marL="0" indent="0" algn="just">
              <a:lnSpc>
                <a:spcPct val="150000"/>
              </a:lnSpc>
              <a:buNone/>
            </a:pPr>
            <a:r>
              <a:rPr lang="nl-BE" sz="2400" dirty="0">
                <a:solidFill>
                  <a:schemeClr val="tx1"/>
                </a:solidFill>
              </a:rPr>
              <a:t>Brecht, 48 jaar, komt langs in de apotheek.</a:t>
            </a:r>
          </a:p>
          <a:p>
            <a:pPr marL="0" indent="0" algn="just">
              <a:lnSpc>
                <a:spcPct val="100000"/>
              </a:lnSpc>
              <a:buNone/>
            </a:pPr>
            <a:r>
              <a:rPr lang="nl-BE" sz="2400" dirty="0">
                <a:solidFill>
                  <a:schemeClr val="tx1"/>
                </a:solidFill>
              </a:rPr>
              <a:t>Brecht heeft Diabetes Mellitus type 1. </a:t>
            </a:r>
            <a:r>
              <a:rPr lang="nl-BE" sz="2400" dirty="0"/>
              <a:t>Brecht is ongerust omdat hij nog niet is opgeroepen.</a:t>
            </a:r>
          </a:p>
          <a:p>
            <a:pPr marL="0" indent="0" algn="just">
              <a:lnSpc>
                <a:spcPct val="100000"/>
              </a:lnSpc>
              <a:buNone/>
            </a:pPr>
            <a:endParaRPr lang="nl-BE" dirty="0">
              <a:solidFill>
                <a:schemeClr val="tx1"/>
              </a:solidFill>
            </a:endParaRPr>
          </a:p>
          <a:p>
            <a:pPr algn="just">
              <a:lnSpc>
                <a:spcPct val="100000"/>
              </a:lnSpc>
            </a:pPr>
            <a:r>
              <a:rPr lang="nl-BE" sz="2400" dirty="0"/>
              <a:t>Wat kan de apotheker in dit geval doen?</a:t>
            </a:r>
          </a:p>
          <a:p>
            <a:pPr algn="just">
              <a:lnSpc>
                <a:spcPct val="100000"/>
              </a:lnSpc>
            </a:pPr>
            <a:r>
              <a:rPr lang="nl-BE" sz="2400" dirty="0"/>
              <a:t>Hoe communiceren naar arts en patiënt toe?</a:t>
            </a:r>
          </a:p>
          <a:p>
            <a:pPr algn="just">
              <a:lnSpc>
                <a:spcPct val="100000"/>
              </a:lnSpc>
            </a:pPr>
            <a:r>
              <a:rPr lang="nl-BE" sz="2400" dirty="0"/>
              <a:t>…</a:t>
            </a:r>
          </a:p>
        </p:txBody>
      </p:sp>
      <p:pic>
        <p:nvPicPr>
          <p:cNvPr id="3074" name="Picture 2" descr="LIEF: Deze man ging vreemd omdat hij zijn vrouw niet wilde besmetten">
            <a:extLst>
              <a:ext uri="{FF2B5EF4-FFF2-40B4-BE49-F238E27FC236}">
                <a16:creationId xmlns:a16="http://schemas.microsoft.com/office/drawing/2014/main" id="{F91E3F2A-644A-4B2F-9161-ED931DC65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814" y="305807"/>
            <a:ext cx="2712936" cy="180579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Klantbeoordeling">
            <a:extLst>
              <a:ext uri="{FF2B5EF4-FFF2-40B4-BE49-F238E27FC236}">
                <a16:creationId xmlns:a16="http://schemas.microsoft.com/office/drawing/2014/main" id="{F2F425E9-66CE-4C85-865F-D2541543C3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6" name="Rechte verbindingslijn 5">
            <a:extLst>
              <a:ext uri="{FF2B5EF4-FFF2-40B4-BE49-F238E27FC236}">
                <a16:creationId xmlns:a16="http://schemas.microsoft.com/office/drawing/2014/main" id="{8499BCC2-44FE-4388-9416-ED81B5819738}"/>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51D859B-3DE7-44A8-BE24-E29C0EE40978}"/>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976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359A6-58F7-4F8D-9905-A21C9C0BFF48}"/>
              </a:ext>
            </a:extLst>
          </p:cNvPr>
          <p:cNvSpPr>
            <a:spLocks noGrp="1"/>
          </p:cNvSpPr>
          <p:nvPr>
            <p:ph type="ctrTitle"/>
          </p:nvPr>
        </p:nvSpPr>
        <p:spPr>
          <a:xfrm>
            <a:off x="1146629" y="2316163"/>
            <a:ext cx="9144000" cy="2387600"/>
          </a:xfrm>
        </p:spPr>
        <p:txBody>
          <a:bodyPr>
            <a:normAutofit/>
          </a:bodyPr>
          <a:lstStyle/>
          <a:p>
            <a:pPr algn="l"/>
            <a:r>
              <a:rPr lang="nl-BE" sz="4000" dirty="0"/>
              <a:t>Einde van het MFO</a:t>
            </a:r>
          </a:p>
        </p:txBody>
      </p:sp>
      <p:pic>
        <p:nvPicPr>
          <p:cNvPr id="6" name="Graphic 5" descr="Klantbeoordeling">
            <a:extLst>
              <a:ext uri="{FF2B5EF4-FFF2-40B4-BE49-F238E27FC236}">
                <a16:creationId xmlns:a16="http://schemas.microsoft.com/office/drawing/2014/main" id="{4A9440F8-2C42-4BB7-9D82-4A47B5ED99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4100" y="5842397"/>
            <a:ext cx="914400" cy="914400"/>
          </a:xfrm>
          <a:prstGeom prst="rect">
            <a:avLst/>
          </a:prstGeom>
        </p:spPr>
      </p:pic>
      <p:cxnSp>
        <p:nvCxnSpPr>
          <p:cNvPr id="7" name="Rechte verbindingslijn 6">
            <a:extLst>
              <a:ext uri="{FF2B5EF4-FFF2-40B4-BE49-F238E27FC236}">
                <a16:creationId xmlns:a16="http://schemas.microsoft.com/office/drawing/2014/main" id="{3E1111AA-0F53-4E7E-A639-CBADC3E2E4F8}"/>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512D3FC0-35F4-48C3-A5A5-CD012CE44E7E}"/>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077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359A6-58F7-4F8D-9905-A21C9C0BFF48}"/>
              </a:ext>
            </a:extLst>
          </p:cNvPr>
          <p:cNvSpPr>
            <a:spLocks noGrp="1"/>
          </p:cNvSpPr>
          <p:nvPr>
            <p:ph type="ctrTitle"/>
          </p:nvPr>
        </p:nvSpPr>
        <p:spPr>
          <a:xfrm>
            <a:off x="1384300" y="1651312"/>
            <a:ext cx="9144000" cy="2387600"/>
          </a:xfrm>
        </p:spPr>
        <p:txBody>
          <a:bodyPr>
            <a:normAutofit/>
          </a:bodyPr>
          <a:lstStyle/>
          <a:p>
            <a:r>
              <a:rPr lang="nl-BE" sz="4000" dirty="0"/>
              <a:t>Gemaakte afspraken van vanavond?</a:t>
            </a:r>
            <a:br>
              <a:rPr lang="nl-BE" sz="4000" dirty="0"/>
            </a:br>
            <a:br>
              <a:rPr lang="nl-BE" sz="4000" dirty="0"/>
            </a:br>
            <a:r>
              <a:rPr lang="nl-BE" sz="4000" dirty="0"/>
              <a:t>Interesse vervolg MFO?</a:t>
            </a:r>
          </a:p>
        </p:txBody>
      </p:sp>
      <p:pic>
        <p:nvPicPr>
          <p:cNvPr id="6" name="Graphic 5" descr="Klantbeoordeling">
            <a:extLst>
              <a:ext uri="{FF2B5EF4-FFF2-40B4-BE49-F238E27FC236}">
                <a16:creationId xmlns:a16="http://schemas.microsoft.com/office/drawing/2014/main" id="{FE14F42E-8F24-44E7-B04B-76DA4B3994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7" name="Rechte verbindingslijn 6">
            <a:extLst>
              <a:ext uri="{FF2B5EF4-FFF2-40B4-BE49-F238E27FC236}">
                <a16:creationId xmlns:a16="http://schemas.microsoft.com/office/drawing/2014/main" id="{B93580B5-603A-459E-A38E-8F6C7DB0C0AE}"/>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F19EA17C-BBD5-4C96-9D82-AEC4D27DEFCB}"/>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1F6291B-97D4-40EE-A7FE-C1BE3E80D1A0}"/>
              </a:ext>
            </a:extLst>
          </p:cNvPr>
          <p:cNvSpPr txBox="1"/>
          <p:nvPr/>
        </p:nvSpPr>
        <p:spPr>
          <a:xfrm>
            <a:off x="2711450" y="5248786"/>
            <a:ext cx="6299200" cy="830997"/>
          </a:xfrm>
          <a:prstGeom prst="rect">
            <a:avLst/>
          </a:prstGeom>
          <a:noFill/>
        </p:spPr>
        <p:txBody>
          <a:bodyPr wrap="square" rtlCol="0">
            <a:spAutoFit/>
          </a:bodyPr>
          <a:lstStyle/>
          <a:p>
            <a:pPr algn="ctr"/>
            <a:r>
              <a:rPr lang="nl-BE" sz="2400" dirty="0">
                <a:latin typeface="+mn-lt"/>
              </a:rPr>
              <a:t>Vragen, feedback, opmerkingen?</a:t>
            </a:r>
          </a:p>
          <a:p>
            <a:pPr algn="ctr"/>
            <a:r>
              <a:rPr lang="nl-BE" sz="2400" dirty="0">
                <a:latin typeface="+mn-lt"/>
              </a:rPr>
              <a:t>mareclaeys.zorgzaamleuven@gmail.com</a:t>
            </a:r>
          </a:p>
        </p:txBody>
      </p:sp>
    </p:spTree>
    <p:extLst>
      <p:ext uri="{BB962C8B-B14F-4D97-AF65-F5344CB8AC3E}">
        <p14:creationId xmlns:p14="http://schemas.microsoft.com/office/powerpoint/2010/main" val="1176962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35EF5-9C96-4C09-8B39-5D9B8D73F15A}"/>
              </a:ext>
            </a:extLst>
          </p:cNvPr>
          <p:cNvSpPr>
            <a:spLocks noGrp="1"/>
          </p:cNvSpPr>
          <p:nvPr>
            <p:ph type="title"/>
          </p:nvPr>
        </p:nvSpPr>
        <p:spPr>
          <a:xfrm>
            <a:off x="621051" y="716549"/>
            <a:ext cx="4624449" cy="4583869"/>
          </a:xfrm>
        </p:spPr>
        <p:txBody>
          <a:bodyPr>
            <a:normAutofit/>
          </a:bodyPr>
          <a:lstStyle/>
          <a:p>
            <a:r>
              <a:rPr lang="nl-BE" sz="2800" dirty="0"/>
              <a:t>Addendum: </a:t>
            </a:r>
            <a:br>
              <a:rPr lang="nl-BE" sz="2800" b="1" dirty="0"/>
            </a:br>
            <a:r>
              <a:rPr lang="nl-BE" sz="2800" b="1" dirty="0"/>
              <a:t>Vijf handige communicatietips voor de apotheker in kader van COVID-19 vaccinatie</a:t>
            </a:r>
            <a:br>
              <a:rPr lang="nl-BE" sz="2800" b="1" dirty="0"/>
            </a:br>
            <a:br>
              <a:rPr lang="nl-BE" sz="2800" b="1" dirty="0"/>
            </a:br>
            <a:r>
              <a:rPr lang="nl-BE" sz="2200" dirty="0"/>
              <a:t>Kijk op de website van uw beroepsvereniging of contacteer hen hiervoor.</a:t>
            </a:r>
            <a:br>
              <a:rPr lang="nl-BE" sz="2200" dirty="0"/>
            </a:br>
            <a:br>
              <a:rPr lang="nl-BE" sz="2800" b="1" dirty="0"/>
            </a:br>
            <a:endParaRPr lang="nl-BE" sz="2800" b="1" dirty="0"/>
          </a:p>
        </p:txBody>
      </p:sp>
      <p:pic>
        <p:nvPicPr>
          <p:cNvPr id="4" name="Graphic 3" descr="Klantbeoordeling">
            <a:extLst>
              <a:ext uri="{FF2B5EF4-FFF2-40B4-BE49-F238E27FC236}">
                <a16:creationId xmlns:a16="http://schemas.microsoft.com/office/drawing/2014/main" id="{BADD6B7F-08D2-4437-84E9-4502555532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301EBBEA-AF6F-40BD-AA36-23ED66963C5F}"/>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65C3F275-0A01-4EDC-A80A-B42BB5082ECD}"/>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9ADB2CD-A43B-4E79-A426-105C67D67E31}"/>
              </a:ext>
            </a:extLst>
          </p:cNvPr>
          <p:cNvPicPr>
            <a:picLocks noChangeAspect="1"/>
          </p:cNvPicPr>
          <p:nvPr/>
        </p:nvPicPr>
        <p:blipFill>
          <a:blip r:embed="rId5"/>
          <a:stretch>
            <a:fillRect/>
          </a:stretch>
        </p:blipFill>
        <p:spPr>
          <a:xfrm>
            <a:off x="5791765" y="0"/>
            <a:ext cx="4836087" cy="6858000"/>
          </a:xfrm>
          <a:prstGeom prst="rect">
            <a:avLst/>
          </a:prstGeom>
        </p:spPr>
      </p:pic>
    </p:spTree>
    <p:extLst>
      <p:ext uri="{BB962C8B-B14F-4D97-AF65-F5344CB8AC3E}">
        <p14:creationId xmlns:p14="http://schemas.microsoft.com/office/powerpoint/2010/main" val="48807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3B4A62B-A58B-44D0-8843-59B46E5ABB41}"/>
              </a:ext>
            </a:extLst>
          </p:cNvPr>
          <p:cNvGraphicFramePr/>
          <p:nvPr>
            <p:extLst>
              <p:ext uri="{D42A27DB-BD31-4B8C-83A1-F6EECF244321}">
                <p14:modId xmlns:p14="http://schemas.microsoft.com/office/powerpoint/2010/main" val="3796931257"/>
              </p:ext>
            </p:extLst>
          </p:nvPr>
        </p:nvGraphicFramePr>
        <p:xfrm>
          <a:off x="-371642" y="1020519"/>
          <a:ext cx="12423942" cy="5242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Klantbeoordeling">
            <a:extLst>
              <a:ext uri="{FF2B5EF4-FFF2-40B4-BE49-F238E27FC236}">
                <a16:creationId xmlns:a16="http://schemas.microsoft.com/office/drawing/2014/main" id="{BAD281B4-FCA6-4F2B-BA57-5D246FA602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14100" y="5842397"/>
            <a:ext cx="914400" cy="914400"/>
          </a:xfrm>
          <a:prstGeom prst="rect">
            <a:avLst/>
          </a:prstGeom>
        </p:spPr>
      </p:pic>
      <p:cxnSp>
        <p:nvCxnSpPr>
          <p:cNvPr id="6" name="Rechte verbindingslijn 5">
            <a:extLst>
              <a:ext uri="{FF2B5EF4-FFF2-40B4-BE49-F238E27FC236}">
                <a16:creationId xmlns:a16="http://schemas.microsoft.com/office/drawing/2014/main" id="{1A9EA230-5699-493D-844D-DECC47141E37}"/>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4C5C6F62-F6FE-49A0-8A5E-1CFB823D6802}"/>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8" name="Titel 1">
            <a:extLst>
              <a:ext uri="{FF2B5EF4-FFF2-40B4-BE49-F238E27FC236}">
                <a16:creationId xmlns:a16="http://schemas.microsoft.com/office/drawing/2014/main" id="{45C04BEA-BE32-4768-B9BE-CA672DDB1526}"/>
              </a:ext>
            </a:extLst>
          </p:cNvPr>
          <p:cNvSpPr>
            <a:spLocks noGrp="1"/>
          </p:cNvSpPr>
          <p:nvPr>
            <p:ph type="title"/>
          </p:nvPr>
        </p:nvSpPr>
        <p:spPr>
          <a:xfrm>
            <a:off x="838200" y="174569"/>
            <a:ext cx="10515600" cy="789305"/>
          </a:xfrm>
        </p:spPr>
        <p:txBody>
          <a:bodyPr>
            <a:normAutofit/>
          </a:bodyPr>
          <a:lstStyle/>
          <a:p>
            <a:pPr algn="ctr"/>
            <a:r>
              <a:rPr lang="nl-BE" sz="3600" dirty="0"/>
              <a:t>Doelstelling MFO?</a:t>
            </a:r>
          </a:p>
        </p:txBody>
      </p:sp>
    </p:spTree>
    <p:extLst>
      <p:ext uri="{BB962C8B-B14F-4D97-AF65-F5344CB8AC3E}">
        <p14:creationId xmlns:p14="http://schemas.microsoft.com/office/powerpoint/2010/main" val="163840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359A6-58F7-4F8D-9905-A21C9C0BFF48}"/>
              </a:ext>
            </a:extLst>
          </p:cNvPr>
          <p:cNvSpPr>
            <a:spLocks noGrp="1"/>
          </p:cNvSpPr>
          <p:nvPr>
            <p:ph type="ctrTitle"/>
          </p:nvPr>
        </p:nvSpPr>
        <p:spPr/>
        <p:txBody>
          <a:bodyPr>
            <a:normAutofit/>
          </a:bodyPr>
          <a:lstStyle/>
          <a:p>
            <a:pPr algn="l"/>
            <a:r>
              <a:rPr lang="nl-BE" sz="4000" dirty="0"/>
              <a:t>Inleiding</a:t>
            </a:r>
          </a:p>
        </p:txBody>
      </p:sp>
      <p:sp>
        <p:nvSpPr>
          <p:cNvPr id="3" name="Tijdelijke aanduiding voor tekst 2">
            <a:extLst>
              <a:ext uri="{FF2B5EF4-FFF2-40B4-BE49-F238E27FC236}">
                <a16:creationId xmlns:a16="http://schemas.microsoft.com/office/drawing/2014/main" id="{D179FF9C-D103-4378-BD35-B8F21EDF5DB0}"/>
              </a:ext>
            </a:extLst>
          </p:cNvPr>
          <p:cNvSpPr>
            <a:spLocks noGrp="1"/>
          </p:cNvSpPr>
          <p:nvPr>
            <p:ph type="subTitle" idx="1"/>
          </p:nvPr>
        </p:nvSpPr>
        <p:spPr>
          <a:xfrm>
            <a:off x="1105359" y="4079875"/>
            <a:ext cx="9144000" cy="1655762"/>
          </a:xfrm>
        </p:spPr>
        <p:txBody>
          <a:bodyPr>
            <a:normAutofit/>
          </a:bodyPr>
          <a:lstStyle/>
          <a:p>
            <a:pPr lvl="1" algn="just"/>
            <a:r>
              <a:rPr lang="nl-BE" sz="2400" dirty="0"/>
              <a:t>Vaccinatieschema overheid</a:t>
            </a:r>
          </a:p>
          <a:p>
            <a:pPr lvl="1" algn="just"/>
            <a:r>
              <a:rPr lang="nl-BE" sz="2400" dirty="0"/>
              <a:t>Contra-indicaties COVID-19 vaccinatie</a:t>
            </a:r>
          </a:p>
          <a:p>
            <a:pPr lvl="1" algn="just"/>
            <a:r>
              <a:rPr lang="nl-BE" sz="2400" dirty="0"/>
              <a:t>Wijze van oproepen van de burger tot COVID-19 vaccinatie</a:t>
            </a:r>
          </a:p>
          <a:p>
            <a:pPr lvl="1" algn="just"/>
            <a:r>
              <a:rPr lang="nl-BE" sz="2400" dirty="0"/>
              <a:t>Doelgroepen volgens Hoge Gezondheidsraad België</a:t>
            </a:r>
          </a:p>
          <a:p>
            <a:pPr lvl="1" algn="just"/>
            <a:endParaRPr lang="nl-BE" sz="2400" dirty="0"/>
          </a:p>
          <a:p>
            <a:endParaRPr lang="nl-BE" sz="2800" dirty="0"/>
          </a:p>
        </p:txBody>
      </p:sp>
      <p:pic>
        <p:nvPicPr>
          <p:cNvPr id="4" name="Graphic 3" descr="Klantbeoordeling">
            <a:extLst>
              <a:ext uri="{FF2B5EF4-FFF2-40B4-BE49-F238E27FC236}">
                <a16:creationId xmlns:a16="http://schemas.microsoft.com/office/drawing/2014/main" id="{E42C9D9D-A546-4269-804E-4CC9C52679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E4B4DF9A-B621-4DD0-9CC0-C187E4AE210C}"/>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2BBEF8E2-DBBC-491A-B9D7-FAD49EBDFD95}"/>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87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B4B0EB1-5CAA-4735-87EB-F3F1401D2A7B}"/>
              </a:ext>
            </a:extLst>
          </p:cNvPr>
          <p:cNvPicPr>
            <a:picLocks noChangeAspect="1"/>
          </p:cNvPicPr>
          <p:nvPr/>
        </p:nvPicPr>
        <p:blipFill>
          <a:blip r:embed="rId3"/>
          <a:stretch>
            <a:fillRect/>
          </a:stretch>
        </p:blipFill>
        <p:spPr>
          <a:xfrm>
            <a:off x="353430" y="234284"/>
            <a:ext cx="11677650" cy="6419850"/>
          </a:xfrm>
          <a:prstGeom prst="rect">
            <a:avLst/>
          </a:prstGeom>
        </p:spPr>
      </p:pic>
      <p:sp>
        <p:nvSpPr>
          <p:cNvPr id="9" name="Ovaal 8">
            <a:extLst>
              <a:ext uri="{FF2B5EF4-FFF2-40B4-BE49-F238E27FC236}">
                <a16:creationId xmlns:a16="http://schemas.microsoft.com/office/drawing/2014/main" id="{FEF73625-FCF8-49B8-A5E1-44505A02F8F9}"/>
              </a:ext>
            </a:extLst>
          </p:cNvPr>
          <p:cNvSpPr/>
          <p:nvPr/>
        </p:nvSpPr>
        <p:spPr>
          <a:xfrm>
            <a:off x="4321344" y="234284"/>
            <a:ext cx="3741821" cy="131779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nl-BE" dirty="0"/>
          </a:p>
        </p:txBody>
      </p:sp>
      <p:sp>
        <p:nvSpPr>
          <p:cNvPr id="10" name="Ovaal 9">
            <a:extLst>
              <a:ext uri="{FF2B5EF4-FFF2-40B4-BE49-F238E27FC236}">
                <a16:creationId xmlns:a16="http://schemas.microsoft.com/office/drawing/2014/main" id="{E2AEE9B1-B345-43A0-A051-5331F3CB35ED}"/>
              </a:ext>
            </a:extLst>
          </p:cNvPr>
          <p:cNvSpPr/>
          <p:nvPr/>
        </p:nvSpPr>
        <p:spPr>
          <a:xfrm>
            <a:off x="4028576" y="2785313"/>
            <a:ext cx="3741821" cy="1485897"/>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nl-BE" dirty="0"/>
          </a:p>
        </p:txBody>
      </p:sp>
      <p:sp>
        <p:nvSpPr>
          <p:cNvPr id="11" name="Tekstvak 10">
            <a:extLst>
              <a:ext uri="{FF2B5EF4-FFF2-40B4-BE49-F238E27FC236}">
                <a16:creationId xmlns:a16="http://schemas.microsoft.com/office/drawing/2014/main" id="{23CEC3A7-32E8-4095-8263-4EF934194427}"/>
              </a:ext>
            </a:extLst>
          </p:cNvPr>
          <p:cNvSpPr txBox="1"/>
          <p:nvPr/>
        </p:nvSpPr>
        <p:spPr>
          <a:xfrm>
            <a:off x="3477126" y="6623716"/>
            <a:ext cx="4884821" cy="307777"/>
          </a:xfrm>
          <a:prstGeom prst="rect">
            <a:avLst/>
          </a:prstGeom>
          <a:noFill/>
        </p:spPr>
        <p:txBody>
          <a:bodyPr wrap="square" rtlCol="0">
            <a:spAutoFit/>
          </a:bodyPr>
          <a:lstStyle/>
          <a:p>
            <a:endParaRPr lang="nl-BE" dirty="0"/>
          </a:p>
        </p:txBody>
      </p:sp>
    </p:spTree>
    <p:extLst>
      <p:ext uri="{BB962C8B-B14F-4D97-AF65-F5344CB8AC3E}">
        <p14:creationId xmlns:p14="http://schemas.microsoft.com/office/powerpoint/2010/main" val="299864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0674F96-2402-46D9-A3B1-C155BF9ADCDD}"/>
              </a:ext>
            </a:extLst>
          </p:cNvPr>
          <p:cNvPicPr>
            <a:picLocks noChangeAspect="1"/>
          </p:cNvPicPr>
          <p:nvPr/>
        </p:nvPicPr>
        <p:blipFill rotWithShape="1">
          <a:blip r:embed="rId3"/>
          <a:srcRect t="15074"/>
          <a:stretch/>
        </p:blipFill>
        <p:spPr>
          <a:xfrm>
            <a:off x="1048500" y="939800"/>
            <a:ext cx="9193960" cy="4492401"/>
          </a:xfrm>
          <a:prstGeom prst="rect">
            <a:avLst/>
          </a:prstGeom>
        </p:spPr>
      </p:pic>
      <p:sp>
        <p:nvSpPr>
          <p:cNvPr id="6" name="Tekstvak 5">
            <a:extLst>
              <a:ext uri="{FF2B5EF4-FFF2-40B4-BE49-F238E27FC236}">
                <a16:creationId xmlns:a16="http://schemas.microsoft.com/office/drawing/2014/main" id="{F770CC55-0A08-43BA-99D2-8DD631BB7131}"/>
              </a:ext>
            </a:extLst>
          </p:cNvPr>
          <p:cNvSpPr txBox="1"/>
          <p:nvPr/>
        </p:nvSpPr>
        <p:spPr>
          <a:xfrm>
            <a:off x="8139189" y="3442138"/>
            <a:ext cx="2846162" cy="369332"/>
          </a:xfrm>
          <a:prstGeom prst="rect">
            <a:avLst/>
          </a:prstGeom>
          <a:solidFill>
            <a:schemeClr val="bg1"/>
          </a:solidFill>
        </p:spPr>
        <p:txBody>
          <a:bodyPr wrap="square" rtlCol="0">
            <a:spAutoFit/>
          </a:bodyPr>
          <a:lstStyle/>
          <a:p>
            <a:r>
              <a:rPr lang="nl-BE" dirty="0">
                <a:solidFill>
                  <a:srgbClr val="FF0000"/>
                </a:solidFill>
              </a:rPr>
              <a:t>Criteria nog te beslissen</a:t>
            </a:r>
          </a:p>
        </p:txBody>
      </p:sp>
      <p:sp>
        <p:nvSpPr>
          <p:cNvPr id="8" name="Tekstvak 7">
            <a:extLst>
              <a:ext uri="{FF2B5EF4-FFF2-40B4-BE49-F238E27FC236}">
                <a16:creationId xmlns:a16="http://schemas.microsoft.com/office/drawing/2014/main" id="{35B3EF33-9474-48FE-8B76-A6ABBE52BF49}"/>
              </a:ext>
            </a:extLst>
          </p:cNvPr>
          <p:cNvSpPr txBox="1"/>
          <p:nvPr/>
        </p:nvSpPr>
        <p:spPr>
          <a:xfrm>
            <a:off x="1105269" y="5668047"/>
            <a:ext cx="3728621" cy="646331"/>
          </a:xfrm>
          <a:prstGeom prst="rect">
            <a:avLst/>
          </a:prstGeom>
          <a:solidFill>
            <a:schemeClr val="bg1"/>
          </a:solidFill>
        </p:spPr>
        <p:txBody>
          <a:bodyPr wrap="square" rtlCol="0">
            <a:spAutoFit/>
          </a:bodyPr>
          <a:lstStyle/>
          <a:p>
            <a:pPr algn="ctr"/>
            <a:r>
              <a:rPr lang="nl-BE" sz="1800" dirty="0">
                <a:solidFill>
                  <a:srgbClr val="FF0000"/>
                </a:solidFill>
              </a:rPr>
              <a:t>LEUVEN = pre-</a:t>
            </a:r>
            <a:r>
              <a:rPr lang="nl-BE" sz="1800" dirty="0" err="1">
                <a:solidFill>
                  <a:srgbClr val="FF0000"/>
                </a:solidFill>
              </a:rPr>
              <a:t>booking</a:t>
            </a:r>
            <a:r>
              <a:rPr lang="nl-BE" sz="1800" dirty="0">
                <a:solidFill>
                  <a:srgbClr val="FF0000"/>
                </a:solidFill>
              </a:rPr>
              <a:t> afspraak</a:t>
            </a:r>
          </a:p>
          <a:p>
            <a:pPr algn="ctr"/>
            <a:r>
              <a:rPr lang="nl-BE" sz="1800" dirty="0">
                <a:solidFill>
                  <a:srgbClr val="FF0000"/>
                </a:solidFill>
                <a:sym typeface="Wingdings" panose="05000000000000000000" pitchFamily="2" charset="2"/>
              </a:rPr>
              <a:t> Afspraak staat al in de brief</a:t>
            </a:r>
            <a:endParaRPr lang="nl-BE" sz="1800" dirty="0">
              <a:solidFill>
                <a:srgbClr val="FF0000"/>
              </a:solidFill>
            </a:endParaRPr>
          </a:p>
        </p:txBody>
      </p:sp>
      <p:sp>
        <p:nvSpPr>
          <p:cNvPr id="13" name="Pijl: omlaag 12">
            <a:extLst>
              <a:ext uri="{FF2B5EF4-FFF2-40B4-BE49-F238E27FC236}">
                <a16:creationId xmlns:a16="http://schemas.microsoft.com/office/drawing/2014/main" id="{71000F55-6650-4832-B704-73CDBBB22270}"/>
              </a:ext>
            </a:extLst>
          </p:cNvPr>
          <p:cNvSpPr/>
          <p:nvPr/>
        </p:nvSpPr>
        <p:spPr>
          <a:xfrm>
            <a:off x="2849732" y="5353235"/>
            <a:ext cx="239697" cy="3093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tel 1">
            <a:extLst>
              <a:ext uri="{FF2B5EF4-FFF2-40B4-BE49-F238E27FC236}">
                <a16:creationId xmlns:a16="http://schemas.microsoft.com/office/drawing/2014/main" id="{6E90076E-6EBD-486E-9EBB-7720F5744521}"/>
              </a:ext>
            </a:extLst>
          </p:cNvPr>
          <p:cNvSpPr>
            <a:spLocks noGrp="1"/>
          </p:cNvSpPr>
          <p:nvPr>
            <p:ph type="title"/>
          </p:nvPr>
        </p:nvSpPr>
        <p:spPr>
          <a:xfrm>
            <a:off x="727229" y="188885"/>
            <a:ext cx="10515600" cy="752475"/>
          </a:xfrm>
        </p:spPr>
        <p:txBody>
          <a:bodyPr>
            <a:normAutofit/>
          </a:bodyPr>
          <a:lstStyle/>
          <a:p>
            <a:r>
              <a:rPr lang="nl-BE" sz="3600" dirty="0"/>
              <a:t>Selectie van de personen</a:t>
            </a:r>
          </a:p>
        </p:txBody>
      </p:sp>
      <p:pic>
        <p:nvPicPr>
          <p:cNvPr id="11" name="Graphic 10" descr="Klantbeoordeling">
            <a:extLst>
              <a:ext uri="{FF2B5EF4-FFF2-40B4-BE49-F238E27FC236}">
                <a16:creationId xmlns:a16="http://schemas.microsoft.com/office/drawing/2014/main" id="{7305699F-3F9C-4C9B-B069-31960AF71B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4100" y="5842397"/>
            <a:ext cx="914400" cy="914400"/>
          </a:xfrm>
          <a:prstGeom prst="rect">
            <a:avLst/>
          </a:prstGeom>
        </p:spPr>
      </p:pic>
      <p:cxnSp>
        <p:nvCxnSpPr>
          <p:cNvPr id="12" name="Rechte verbindingslijn 11">
            <a:extLst>
              <a:ext uri="{FF2B5EF4-FFF2-40B4-BE49-F238E27FC236}">
                <a16:creationId xmlns:a16="http://schemas.microsoft.com/office/drawing/2014/main" id="{BDFFCEE6-7ADD-43D0-A23C-15F1E046364D}"/>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6A954B61-603F-4BF5-81FD-7DB15590175B}"/>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89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D14268-9F9E-4F0C-9341-665EA22B68BF}"/>
              </a:ext>
            </a:extLst>
          </p:cNvPr>
          <p:cNvSpPr>
            <a:spLocks noGrp="1"/>
          </p:cNvSpPr>
          <p:nvPr>
            <p:ph type="title"/>
          </p:nvPr>
        </p:nvSpPr>
        <p:spPr>
          <a:xfrm>
            <a:off x="698500" y="420660"/>
            <a:ext cx="10515600" cy="752475"/>
          </a:xfrm>
        </p:spPr>
        <p:txBody>
          <a:bodyPr/>
          <a:lstStyle/>
          <a:p>
            <a:r>
              <a:rPr lang="nl-BE" dirty="0"/>
              <a:t>Hoe wordt de patiënt opgeroepen?</a:t>
            </a:r>
          </a:p>
        </p:txBody>
      </p:sp>
      <p:sp>
        <p:nvSpPr>
          <p:cNvPr id="3" name="Tijdelijke aanduiding voor inhoud 2">
            <a:extLst>
              <a:ext uri="{FF2B5EF4-FFF2-40B4-BE49-F238E27FC236}">
                <a16:creationId xmlns:a16="http://schemas.microsoft.com/office/drawing/2014/main" id="{3A71009E-F045-497D-B980-74CB03C90C86}"/>
              </a:ext>
            </a:extLst>
          </p:cNvPr>
          <p:cNvSpPr>
            <a:spLocks noGrp="1"/>
          </p:cNvSpPr>
          <p:nvPr>
            <p:ph idx="1"/>
          </p:nvPr>
        </p:nvSpPr>
        <p:spPr>
          <a:xfrm>
            <a:off x="838200" y="1419225"/>
            <a:ext cx="10515600" cy="4351338"/>
          </a:xfrm>
        </p:spPr>
        <p:txBody>
          <a:bodyPr/>
          <a:lstStyle/>
          <a:p>
            <a:pPr marL="514350" indent="-514350" algn="just">
              <a:buAutoNum type="arabicParenR"/>
            </a:pPr>
            <a:r>
              <a:rPr lang="nl-BE" dirty="0"/>
              <a:t>Via een SMS</a:t>
            </a:r>
          </a:p>
          <a:p>
            <a:pPr marL="0" indent="0" algn="just">
              <a:buNone/>
            </a:pPr>
            <a:r>
              <a:rPr lang="nl-BE" dirty="0">
                <a:sym typeface="Wingdings" panose="05000000000000000000" pitchFamily="2" charset="2"/>
              </a:rPr>
              <a:t>		 unieke vaccinatiecode ontvangen via SMS</a:t>
            </a:r>
          </a:p>
          <a:p>
            <a:pPr marL="0" indent="0" algn="just">
              <a:buNone/>
            </a:pPr>
            <a:endParaRPr lang="nl-BE" dirty="0">
              <a:sym typeface="Wingdings" panose="05000000000000000000" pitchFamily="2" charset="2"/>
            </a:endParaRPr>
          </a:p>
          <a:p>
            <a:pPr marL="0" indent="0" algn="just">
              <a:buNone/>
            </a:pPr>
            <a:endParaRPr lang="nl-BE" dirty="0">
              <a:sym typeface="Wingdings" panose="05000000000000000000" pitchFamily="2" charset="2"/>
            </a:endParaRPr>
          </a:p>
          <a:p>
            <a:pPr marL="0" indent="0" algn="just">
              <a:buNone/>
            </a:pPr>
            <a:endParaRPr lang="nl-BE" dirty="0">
              <a:sym typeface="Wingdings" panose="05000000000000000000" pitchFamily="2" charset="2"/>
            </a:endParaRPr>
          </a:p>
          <a:p>
            <a:pPr marL="0" indent="0" algn="just">
              <a:buNone/>
            </a:pPr>
            <a:r>
              <a:rPr lang="nl-BE" dirty="0">
                <a:sym typeface="Wingdings" panose="05000000000000000000" pitchFamily="2" charset="2"/>
              </a:rPr>
              <a:t>2) Via een e-mail (no-reply)</a:t>
            </a:r>
          </a:p>
          <a:p>
            <a:pPr marL="0" indent="0" algn="just">
              <a:buNone/>
            </a:pPr>
            <a:endParaRPr lang="nl-BE" dirty="0">
              <a:sym typeface="Wingdings" panose="05000000000000000000" pitchFamily="2" charset="2"/>
            </a:endParaRPr>
          </a:p>
          <a:p>
            <a:pPr marL="0" indent="0" algn="just">
              <a:buNone/>
            </a:pPr>
            <a:r>
              <a:rPr lang="nl-BE" dirty="0">
                <a:sym typeface="Wingdings" panose="05000000000000000000" pitchFamily="2" charset="2"/>
              </a:rPr>
              <a:t>3) Via een brief </a:t>
            </a:r>
            <a:endParaRPr lang="nl-BE" dirty="0"/>
          </a:p>
        </p:txBody>
      </p:sp>
      <p:pic>
        <p:nvPicPr>
          <p:cNvPr id="4" name="Graphic 3" descr="Klantbeoordeling">
            <a:extLst>
              <a:ext uri="{FF2B5EF4-FFF2-40B4-BE49-F238E27FC236}">
                <a16:creationId xmlns:a16="http://schemas.microsoft.com/office/drawing/2014/main" id="{2CE4EA91-EDD9-4F36-A83D-040DADB9AB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4100" y="5842397"/>
            <a:ext cx="914400" cy="914400"/>
          </a:xfrm>
          <a:prstGeom prst="rect">
            <a:avLst/>
          </a:prstGeom>
        </p:spPr>
      </p:pic>
      <p:cxnSp>
        <p:nvCxnSpPr>
          <p:cNvPr id="5" name="Rechte verbindingslijn 4">
            <a:extLst>
              <a:ext uri="{FF2B5EF4-FFF2-40B4-BE49-F238E27FC236}">
                <a16:creationId xmlns:a16="http://schemas.microsoft.com/office/drawing/2014/main" id="{2C54D402-8E21-444D-9BC2-49C9A8ECFDD0}"/>
              </a:ext>
            </a:extLst>
          </p:cNvPr>
          <p:cNvCxnSpPr>
            <a:cxnSpLocks/>
          </p:cNvCxnSpPr>
          <p:nvPr/>
        </p:nvCxnSpPr>
        <p:spPr>
          <a:xfrm>
            <a:off x="0" y="6683431"/>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EC36B42C-7672-4AE1-A6EA-D1BA90A83635}"/>
              </a:ext>
            </a:extLst>
          </p:cNvPr>
          <p:cNvCxnSpPr>
            <a:cxnSpLocks/>
          </p:cNvCxnSpPr>
          <p:nvPr/>
        </p:nvCxnSpPr>
        <p:spPr>
          <a:xfrm>
            <a:off x="0" y="174569"/>
            <a:ext cx="12192000"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4A416E6-70B8-4B1F-83E4-E00E592218B5}"/>
              </a:ext>
            </a:extLst>
          </p:cNvPr>
          <p:cNvPicPr>
            <a:picLocks noChangeAspect="1"/>
          </p:cNvPicPr>
          <p:nvPr/>
        </p:nvPicPr>
        <p:blipFill>
          <a:blip r:embed="rId5"/>
          <a:stretch>
            <a:fillRect/>
          </a:stretch>
        </p:blipFill>
        <p:spPr>
          <a:xfrm>
            <a:off x="1498416" y="1926735"/>
            <a:ext cx="1114425" cy="1619250"/>
          </a:xfrm>
          <a:prstGeom prst="rect">
            <a:avLst/>
          </a:prstGeom>
        </p:spPr>
      </p:pic>
    </p:spTree>
    <p:extLst>
      <p:ext uri="{BB962C8B-B14F-4D97-AF65-F5344CB8AC3E}">
        <p14:creationId xmlns:p14="http://schemas.microsoft.com/office/powerpoint/2010/main" val="3229755494"/>
      </p:ext>
    </p:extLst>
  </p:cSld>
  <p:clrMapOvr>
    <a:masterClrMapping/>
  </p:clrMapOvr>
</p:sld>
</file>

<file path=ppt/theme/theme1.xml><?xml version="1.0" encoding="utf-8"?>
<a:theme xmlns:a="http://schemas.openxmlformats.org/drawingml/2006/main" name="1_ThemaGZ">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2">
      <a:majorFont>
        <a:latin typeface="Calibri Light"/>
        <a:ea typeface=""/>
        <a:cs typeface=""/>
      </a:majorFont>
      <a:minorFont>
        <a:latin typeface="Calibri Light"/>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GZ" id="{8DE449EE-F4E2-4675-8626-4C3E09B783F6}" vid="{DAFA4951-7399-420C-91F9-C3A46158CDB5}"/>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5FDC206A74CC4F84E565112CA2BAB6" ma:contentTypeVersion="6" ma:contentTypeDescription="Create a new document." ma:contentTypeScope="" ma:versionID="e850b6e96b6f4582e33dff18c498ba00">
  <xsd:schema xmlns:xsd="http://www.w3.org/2001/XMLSchema" xmlns:xs="http://www.w3.org/2001/XMLSchema" xmlns:p="http://schemas.microsoft.com/office/2006/metadata/properties" xmlns:ns2="565208c9-77c8-4422-ba0a-dd6d1db6ee02" xmlns:ns3="cdb742d4-3a3e-4708-845d-64c2656c78c0" targetNamespace="http://schemas.microsoft.com/office/2006/metadata/properties" ma:root="true" ma:fieldsID="659d71c0ed9bb7a233906635c8cd2810" ns2:_="" ns3:_="">
    <xsd:import namespace="565208c9-77c8-4422-ba0a-dd6d1db6ee02"/>
    <xsd:import namespace="cdb742d4-3a3e-4708-845d-64c2656c78c0"/>
    <xsd:element name="properties">
      <xsd:complexType>
        <xsd:sequence>
          <xsd:element name="documentManagement">
            <xsd:complexType>
              <xsd:all>
                <xsd:element ref="ns2:LANGUAGE"/>
                <xsd:element ref="ns2:USE"/>
                <xsd:element ref="ns2:DEPARTMENT"/>
                <xsd:element ref="ns3:SharedWithUsers" minOccurs="0"/>
                <xsd:element ref="ns3:SharedWithDetails" minOccurs="0"/>
                <xsd:element ref="ns2:AB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208c9-77c8-4422-ba0a-dd6d1db6ee02" elementFormDefault="qualified">
    <xsd:import namespace="http://schemas.microsoft.com/office/2006/documentManagement/types"/>
    <xsd:import namespace="http://schemas.microsoft.com/office/infopath/2007/PartnerControls"/>
    <xsd:element name="LANGUAGE" ma:index="8" ma:displayName="LANGUAGE" ma:internalName="LANGUAGE">
      <xsd:simpleType>
        <xsd:restriction base="dms:Choice">
          <xsd:enumeration value="NL"/>
          <xsd:enumeration value="FR"/>
          <xsd:enumeration value="MULTI"/>
        </xsd:restriction>
      </xsd:simpleType>
    </xsd:element>
    <xsd:element name="USE" ma:index="9" ma:displayName="USE" ma:internalName="USE">
      <xsd:simpleType>
        <xsd:restriction base="dms:Choice">
          <xsd:enumeration value="CORONA"/>
          <xsd:enumeration value="ZIEKENHUISAPOTHEEK"/>
          <xsd:enumeration value="PHASIUS"/>
          <xsd:enumeration value="B2C PROMO"/>
          <xsd:enumeration value="B2C"/>
          <xsd:enumeration value="PUB"/>
          <xsd:enumeration value="FONDS 313"/>
          <xsd:enumeration value="CAMPAIGN"/>
          <xsd:enumeration value="HOMEDELIVERY"/>
          <xsd:enumeration value="INFO JURIDIQUE"/>
          <xsd:enumeration value="BULLETIN"/>
          <xsd:enumeration value="PRICES"/>
          <xsd:enumeration value="PATIENTFOLDER"/>
          <xsd:enumeration value="ADVERSTISING"/>
          <xsd:enumeration value="PUBLIC AFFAIRS"/>
          <xsd:enumeration value="MEDIA ROOM"/>
          <xsd:enumeration value="VACCINATIECENTRUM"/>
          <xsd:enumeration value="NEW ON THE MARKET"/>
          <xsd:enumeration value="MAGISTRAAL"/>
          <xsd:enumeration value="FARMACEUTISCHE ZORG"/>
          <xsd:enumeration value="MYQA"/>
          <xsd:enumeration value="LETTRE FIRMES"/>
          <xsd:enumeration value="RETRAIT"/>
          <xsd:enumeration value="FMD"/>
        </xsd:restriction>
      </xsd:simpleType>
    </xsd:element>
    <xsd:element name="DEPARTMENT" ma:index="10" ma:displayName="DEPARTMENT" ma:internalName="DEPARTMENT">
      <xsd:simpleType>
        <xsd:restriction base="dms:Choice">
          <xsd:enumeration value="JURI"/>
          <xsd:enumeration value="COMM"/>
          <xsd:enumeration value="CWOA/CDSP"/>
          <xsd:enumeration value="SOLUTIONS"/>
          <xsd:enumeration value="TARIF"/>
          <xsd:enumeration value="OMNICHANNEL"/>
          <xsd:enumeration value="ADVERSTISING"/>
          <xsd:enumeration value="DGO-SCM"/>
        </xsd:restriction>
      </xsd:simpleType>
    </xsd:element>
    <xsd:element name="ABOUT" ma:index="13" nillable="true" ma:displayName="ABOUT" ma:internalName="ABOU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b742d4-3a3e-4708-845d-64c2656c78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565208c9-77c8-4422-ba0a-dd6d1db6ee02">NL</LANGUAGE>
    <DEPARTMENT xmlns="565208c9-77c8-4422-ba0a-dd6d1db6ee02">CWOA/CDSP</DEPARTMENT>
    <USE xmlns="565208c9-77c8-4422-ba0a-dd6d1db6ee02">VACCINATIECENTRUM</USE>
    <ABOUT xmlns="565208c9-77c8-4422-ba0a-dd6d1db6ee02" xsi:nil="true"/>
  </documentManagement>
</p:properties>
</file>

<file path=customXml/itemProps1.xml><?xml version="1.0" encoding="utf-8"?>
<ds:datastoreItem xmlns:ds="http://schemas.openxmlformats.org/officeDocument/2006/customXml" ds:itemID="{CFDD6B99-65A9-4820-9BA2-99B2E96CE71F}"/>
</file>

<file path=customXml/itemProps2.xml><?xml version="1.0" encoding="utf-8"?>
<ds:datastoreItem xmlns:ds="http://schemas.openxmlformats.org/officeDocument/2006/customXml" ds:itemID="{2B6F6F55-52CA-4C27-B384-165471EF8C89}"/>
</file>

<file path=customXml/itemProps3.xml><?xml version="1.0" encoding="utf-8"?>
<ds:datastoreItem xmlns:ds="http://schemas.openxmlformats.org/officeDocument/2006/customXml" ds:itemID="{352C4347-DC2F-4244-A11D-EB6DBF37100C}"/>
</file>

<file path=docProps/app.xml><?xml version="1.0" encoding="utf-8"?>
<Properties xmlns="http://schemas.openxmlformats.org/officeDocument/2006/extended-properties" xmlns:vt="http://schemas.openxmlformats.org/officeDocument/2006/docPropsVTypes">
  <TotalTime>97</TotalTime>
  <Words>4557</Words>
  <Application>Microsoft Office PowerPoint</Application>
  <PresentationFormat>Widescreen</PresentationFormat>
  <Paragraphs>458</Paragraphs>
  <Slides>44</Slides>
  <Notes>42</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Calibri Light</vt:lpstr>
      <vt:lpstr>FontAwesome</vt:lpstr>
      <vt:lpstr>Wingdings</vt:lpstr>
      <vt:lpstr>1_ThemaGZ</vt:lpstr>
      <vt:lpstr>Office Theme</vt:lpstr>
      <vt:lpstr>PowerPoint Presentation</vt:lpstr>
      <vt:lpstr>PowerPoint Presentation</vt:lpstr>
      <vt:lpstr>Welke zorgverleners zijn hier vanavond aanwezig?</vt:lpstr>
      <vt:lpstr>Inhoud MFO</vt:lpstr>
      <vt:lpstr>Doelstelling MFO?</vt:lpstr>
      <vt:lpstr>Inleiding</vt:lpstr>
      <vt:lpstr>PowerPoint Presentation</vt:lpstr>
      <vt:lpstr>Selectie van de personen</vt:lpstr>
      <vt:lpstr>Hoe wordt de patiënt opgeroepen?</vt:lpstr>
      <vt:lpstr>Wat staat er in die brief of e-mail?</vt:lpstr>
      <vt:lpstr>Wat staat er in die brief of e-mail?</vt:lpstr>
      <vt:lpstr>Contra-indicaties COVID-vaccinaties</vt:lpstr>
      <vt:lpstr>Doelgroepen HGR</vt:lpstr>
      <vt:lpstr>Eerste prioriteit</vt:lpstr>
      <vt:lpstr>PowerPoint Presentation</vt:lpstr>
      <vt:lpstr>Prioriteit “Ethisch of maatschappelijk”</vt:lpstr>
      <vt:lpstr>Tweede en derde prioriteit  “Leeftijd blijft belangrijkste bepalende factor voor de COVID-19 epidemie”</vt:lpstr>
      <vt:lpstr>Wie missen we mogelijk?</vt:lpstr>
      <vt:lpstr>Rolverheldering zorgverleners  in kader van COVID-19 vaccinatie</vt:lpstr>
      <vt:lpstr>PowerPoint Presentation</vt:lpstr>
      <vt:lpstr>Rolverheldering Rol van een huisarts in de eerstelijn bij COVID-19 vaccinatie </vt:lpstr>
      <vt:lpstr>Werking query’s?</vt:lpstr>
      <vt:lpstr>Rolverheldering Rol apotheker in de eerstelijn bij COVID-19 vaccinatie </vt:lpstr>
      <vt:lpstr>PowerPoint Presentation</vt:lpstr>
      <vt:lpstr>Rolverheldering Rol thuiszorg bij COVID-19 vaccinatie </vt:lpstr>
      <vt:lpstr>Rolverheldering Rol populatiemanager bij COVID-19 vaccinatie </vt:lpstr>
      <vt:lpstr>Populatiemanager</vt:lpstr>
      <vt:lpstr>Buurtwerkers Zorgzaam Leuven</vt:lpstr>
      <vt:lpstr>Gemeenschappelijke taken, dus belangrijk dat we hierrond afspraken maken, om elkaar te versterken binnen de eerste lijn!</vt:lpstr>
      <vt:lpstr>Voorbeelden uit de praktijk bespreken  aan de hand van casussen</vt:lpstr>
      <vt:lpstr>PowerPoint Presentation</vt:lpstr>
      <vt:lpstr>Casus: Sarah</vt:lpstr>
      <vt:lpstr>PowerPoint Presentation</vt:lpstr>
      <vt:lpstr>Casus: Melanie en Jean-Pierre</vt:lpstr>
      <vt:lpstr>PowerPoint Presentation</vt:lpstr>
      <vt:lpstr>PowerPoint Presentation</vt:lpstr>
      <vt:lpstr>PowerPoint Presentation</vt:lpstr>
      <vt:lpstr>Casus: verslavingsproblematiek</vt:lpstr>
      <vt:lpstr>PowerPoint Presentation</vt:lpstr>
      <vt:lpstr>PowerPoint Presentation</vt:lpstr>
      <vt:lpstr>Casus: Brecht</vt:lpstr>
      <vt:lpstr>Einde van het MFO</vt:lpstr>
      <vt:lpstr>Gemaakte afspraken van vanavond?  Interesse vervolg MFO?</vt:lpstr>
      <vt:lpstr>Addendum:  Vijf handige communicatietips voor de apotheker in kader van COVID-19 vaccinatie  Kijk op de website van uw beroepsvereniging of contacteer hen hiervoor.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Vaccinatiecentrum: PPT MFO</dc:title>
  <dc:creator>Marie Vandeputte</dc:creator>
  <cp:lastModifiedBy>Vandersteen Lena</cp:lastModifiedBy>
  <cp:revision>695</cp:revision>
  <cp:lastPrinted>2021-02-08T17:50:19Z</cp:lastPrinted>
  <dcterms:modified xsi:type="dcterms:W3CDTF">2021-02-15T14:34:21Z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0x010100215FDC206A74CC4F84E565112CA2BAB6</vt:lpwstr>
  </property>
</Properties>
</file>